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 id="2147483708" r:id="rId5"/>
  </p:sldMasterIdLst>
  <p:notesMasterIdLst>
    <p:notesMasterId r:id="rId32"/>
  </p:notesMasterIdLst>
  <p:sldIdLst>
    <p:sldId id="312" r:id="rId6"/>
    <p:sldId id="302" r:id="rId7"/>
    <p:sldId id="353" r:id="rId8"/>
    <p:sldId id="270" r:id="rId9"/>
    <p:sldId id="344" r:id="rId10"/>
    <p:sldId id="281" r:id="rId11"/>
    <p:sldId id="295" r:id="rId12"/>
    <p:sldId id="330" r:id="rId13"/>
    <p:sldId id="331" r:id="rId14"/>
    <p:sldId id="345" r:id="rId15"/>
    <p:sldId id="346" r:id="rId16"/>
    <p:sldId id="347" r:id="rId17"/>
    <p:sldId id="348" r:id="rId18"/>
    <p:sldId id="349" r:id="rId19"/>
    <p:sldId id="350" r:id="rId20"/>
    <p:sldId id="296" r:id="rId21"/>
    <p:sldId id="351" r:id="rId22"/>
    <p:sldId id="333" r:id="rId23"/>
    <p:sldId id="334" r:id="rId24"/>
    <p:sldId id="297" r:id="rId25"/>
    <p:sldId id="352" r:id="rId26"/>
    <p:sldId id="335" r:id="rId27"/>
    <p:sldId id="298" r:id="rId28"/>
    <p:sldId id="341" r:id="rId29"/>
    <p:sldId id="310" r:id="rId30"/>
    <p:sldId id="316" r:id="rId3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009"/>
    <p:restoredTop sz="94641"/>
  </p:normalViewPr>
  <p:slideViewPr>
    <p:cSldViewPr snapToGrid="0" snapToObjects="1">
      <p:cViewPr varScale="1">
        <p:scale>
          <a:sx n="74" d="100"/>
          <a:sy n="74" d="100"/>
        </p:scale>
        <p:origin x="1476"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C38C34-BDF8-4F32-B824-8CA26DAF502F}" type="doc">
      <dgm:prSet loTypeId="urn:microsoft.com/office/officeart/2005/8/layout/venn1" loCatId="relationship" qsTypeId="urn:microsoft.com/office/officeart/2005/8/quickstyle/simple1" qsCatId="simple" csTypeId="urn:microsoft.com/office/officeart/2005/8/colors/accent1_2" csCatId="accent1" phldr="1"/>
      <dgm:spPr/>
    </dgm:pt>
    <dgm:pt modelId="{C35CABD1-A606-4CEA-B402-7388A031E034}">
      <dgm:prSet phldrT="[Text]"/>
      <dgm:spPr/>
      <dgm:t>
        <a:bodyPr/>
        <a:lstStyle/>
        <a:p>
          <a:r>
            <a:rPr lang="en-GB" dirty="0" smtClean="0"/>
            <a:t>Voices of lived experience</a:t>
          </a:r>
          <a:endParaRPr lang="en-GB" dirty="0"/>
        </a:p>
      </dgm:t>
    </dgm:pt>
    <dgm:pt modelId="{1C22B1F3-DABB-432D-92D4-0E5DC6332A0B}" type="parTrans" cxnId="{35B1DEFC-16D9-4220-8FEC-9D4CD605DBD0}">
      <dgm:prSet/>
      <dgm:spPr/>
      <dgm:t>
        <a:bodyPr/>
        <a:lstStyle/>
        <a:p>
          <a:endParaRPr lang="en-GB"/>
        </a:p>
      </dgm:t>
    </dgm:pt>
    <dgm:pt modelId="{D669F570-73B3-4A0E-805A-D6EBEE968E3A}" type="sibTrans" cxnId="{35B1DEFC-16D9-4220-8FEC-9D4CD605DBD0}">
      <dgm:prSet/>
      <dgm:spPr/>
      <dgm:t>
        <a:bodyPr/>
        <a:lstStyle/>
        <a:p>
          <a:endParaRPr lang="en-GB"/>
        </a:p>
      </dgm:t>
    </dgm:pt>
    <dgm:pt modelId="{ED469AA5-0739-4D37-90F5-AD9B5F52D97F}">
      <dgm:prSet phldrT="[Text]"/>
      <dgm:spPr/>
      <dgm:t>
        <a:bodyPr/>
        <a:lstStyle/>
        <a:p>
          <a:r>
            <a:rPr lang="en-GB" dirty="0" smtClean="0"/>
            <a:t>Critical reflection on practice, policy and service development</a:t>
          </a:r>
          <a:endParaRPr lang="en-GB" dirty="0"/>
        </a:p>
      </dgm:t>
    </dgm:pt>
    <dgm:pt modelId="{FF237E7B-AF43-4508-8781-C6EB2FC2B0A2}" type="parTrans" cxnId="{080D332B-AF1C-4413-9570-5423B0A99901}">
      <dgm:prSet/>
      <dgm:spPr/>
      <dgm:t>
        <a:bodyPr/>
        <a:lstStyle/>
        <a:p>
          <a:endParaRPr lang="en-GB"/>
        </a:p>
      </dgm:t>
    </dgm:pt>
    <dgm:pt modelId="{AD5F25B2-6A7B-4A5D-9833-C8B683F0A3DF}" type="sibTrans" cxnId="{080D332B-AF1C-4413-9570-5423B0A99901}">
      <dgm:prSet/>
      <dgm:spPr/>
      <dgm:t>
        <a:bodyPr/>
        <a:lstStyle/>
        <a:p>
          <a:endParaRPr lang="en-GB"/>
        </a:p>
      </dgm:t>
    </dgm:pt>
    <dgm:pt modelId="{6F586DBA-61E1-4BC4-B3C2-69BAC9090BCF}">
      <dgm:prSet phldrT="[Text]"/>
      <dgm:spPr/>
      <dgm:t>
        <a:bodyPr/>
        <a:lstStyle/>
        <a:p>
          <a:r>
            <a:rPr lang="en-GB" dirty="0" smtClean="0"/>
            <a:t>Research evidence</a:t>
          </a:r>
          <a:endParaRPr lang="en-GB" dirty="0"/>
        </a:p>
      </dgm:t>
    </dgm:pt>
    <dgm:pt modelId="{60EEFE99-E4A8-4246-B451-977F60E354F4}" type="parTrans" cxnId="{51373B3A-9F4B-4219-A4BD-986C14DF447F}">
      <dgm:prSet/>
      <dgm:spPr/>
      <dgm:t>
        <a:bodyPr/>
        <a:lstStyle/>
        <a:p>
          <a:endParaRPr lang="en-GB"/>
        </a:p>
      </dgm:t>
    </dgm:pt>
    <dgm:pt modelId="{6FB215B4-C84D-424A-9887-0F50A8ABD39A}" type="sibTrans" cxnId="{51373B3A-9F4B-4219-A4BD-986C14DF447F}">
      <dgm:prSet/>
      <dgm:spPr/>
      <dgm:t>
        <a:bodyPr/>
        <a:lstStyle/>
        <a:p>
          <a:endParaRPr lang="en-GB"/>
        </a:p>
      </dgm:t>
    </dgm:pt>
    <dgm:pt modelId="{5E788830-9D24-447F-B3F6-FCC23AD772A5}">
      <dgm:prSet/>
      <dgm:spPr/>
      <dgm:t>
        <a:bodyPr/>
        <a:lstStyle/>
        <a:p>
          <a:r>
            <a:rPr lang="en-GB" dirty="0" smtClean="0"/>
            <a:t>Learning from SARs</a:t>
          </a:r>
          <a:endParaRPr lang="en-GB" dirty="0"/>
        </a:p>
      </dgm:t>
    </dgm:pt>
    <dgm:pt modelId="{1E257BEA-14DD-4DD5-BF95-9E2D0711E927}" type="parTrans" cxnId="{E4805AB3-E34D-4F24-A3C8-A464B01BE571}">
      <dgm:prSet/>
      <dgm:spPr/>
    </dgm:pt>
    <dgm:pt modelId="{EA6E3D05-2CF2-4D5F-BFFB-EC48C3B1599E}" type="sibTrans" cxnId="{E4805AB3-E34D-4F24-A3C8-A464B01BE571}">
      <dgm:prSet/>
      <dgm:spPr/>
    </dgm:pt>
    <dgm:pt modelId="{B658D315-ADBD-4417-B77E-B06F7B918F16}" type="pres">
      <dgm:prSet presAssocID="{32C38C34-BDF8-4F32-B824-8CA26DAF502F}" presName="compositeShape" presStyleCnt="0">
        <dgm:presLayoutVars>
          <dgm:chMax val="7"/>
          <dgm:dir/>
          <dgm:resizeHandles val="exact"/>
        </dgm:presLayoutVars>
      </dgm:prSet>
      <dgm:spPr/>
    </dgm:pt>
    <dgm:pt modelId="{F24F56E9-EA9A-4693-B5D2-AE73E5DBACF8}" type="pres">
      <dgm:prSet presAssocID="{C35CABD1-A606-4CEA-B402-7388A031E034}" presName="circ1" presStyleLbl="vennNode1" presStyleIdx="0" presStyleCnt="4"/>
      <dgm:spPr/>
      <dgm:t>
        <a:bodyPr/>
        <a:lstStyle/>
        <a:p>
          <a:endParaRPr lang="en-GB"/>
        </a:p>
      </dgm:t>
    </dgm:pt>
    <dgm:pt modelId="{436A0A8B-9A3A-487A-B448-087CAA8D0EC2}" type="pres">
      <dgm:prSet presAssocID="{C35CABD1-A606-4CEA-B402-7388A031E034}" presName="circ1Tx" presStyleLbl="revTx" presStyleIdx="0" presStyleCnt="0">
        <dgm:presLayoutVars>
          <dgm:chMax val="0"/>
          <dgm:chPref val="0"/>
          <dgm:bulletEnabled val="1"/>
        </dgm:presLayoutVars>
      </dgm:prSet>
      <dgm:spPr/>
      <dgm:t>
        <a:bodyPr/>
        <a:lstStyle/>
        <a:p>
          <a:endParaRPr lang="en-GB"/>
        </a:p>
      </dgm:t>
    </dgm:pt>
    <dgm:pt modelId="{501936A3-5554-400C-AFE2-283D71BB3FB9}" type="pres">
      <dgm:prSet presAssocID="{5E788830-9D24-447F-B3F6-FCC23AD772A5}" presName="circ2" presStyleLbl="vennNode1" presStyleIdx="1" presStyleCnt="4"/>
      <dgm:spPr/>
      <dgm:t>
        <a:bodyPr/>
        <a:lstStyle/>
        <a:p>
          <a:endParaRPr lang="en-GB"/>
        </a:p>
      </dgm:t>
    </dgm:pt>
    <dgm:pt modelId="{2F4929B5-8309-4A33-B2DF-BB4E8ABC5489}" type="pres">
      <dgm:prSet presAssocID="{5E788830-9D24-447F-B3F6-FCC23AD772A5}" presName="circ2Tx" presStyleLbl="revTx" presStyleIdx="0" presStyleCnt="0">
        <dgm:presLayoutVars>
          <dgm:chMax val="0"/>
          <dgm:chPref val="0"/>
          <dgm:bulletEnabled val="1"/>
        </dgm:presLayoutVars>
      </dgm:prSet>
      <dgm:spPr/>
      <dgm:t>
        <a:bodyPr/>
        <a:lstStyle/>
        <a:p>
          <a:endParaRPr lang="en-GB"/>
        </a:p>
      </dgm:t>
    </dgm:pt>
    <dgm:pt modelId="{35C3435D-28FF-4D47-B671-C5F17888A8A2}" type="pres">
      <dgm:prSet presAssocID="{ED469AA5-0739-4D37-90F5-AD9B5F52D97F}" presName="circ3" presStyleLbl="vennNode1" presStyleIdx="2" presStyleCnt="4"/>
      <dgm:spPr/>
      <dgm:t>
        <a:bodyPr/>
        <a:lstStyle/>
        <a:p>
          <a:endParaRPr lang="en-GB"/>
        </a:p>
      </dgm:t>
    </dgm:pt>
    <dgm:pt modelId="{753D3D67-82C6-4976-971B-F0A7C2AFCFE9}" type="pres">
      <dgm:prSet presAssocID="{ED469AA5-0739-4D37-90F5-AD9B5F52D97F}" presName="circ3Tx" presStyleLbl="revTx" presStyleIdx="0" presStyleCnt="0">
        <dgm:presLayoutVars>
          <dgm:chMax val="0"/>
          <dgm:chPref val="0"/>
          <dgm:bulletEnabled val="1"/>
        </dgm:presLayoutVars>
      </dgm:prSet>
      <dgm:spPr/>
      <dgm:t>
        <a:bodyPr/>
        <a:lstStyle/>
        <a:p>
          <a:endParaRPr lang="en-GB"/>
        </a:p>
      </dgm:t>
    </dgm:pt>
    <dgm:pt modelId="{F629B28A-1E0F-47AD-800F-A45F524A10EC}" type="pres">
      <dgm:prSet presAssocID="{6F586DBA-61E1-4BC4-B3C2-69BAC9090BCF}" presName="circ4" presStyleLbl="vennNode1" presStyleIdx="3" presStyleCnt="4"/>
      <dgm:spPr/>
      <dgm:t>
        <a:bodyPr/>
        <a:lstStyle/>
        <a:p>
          <a:endParaRPr lang="en-GB"/>
        </a:p>
      </dgm:t>
    </dgm:pt>
    <dgm:pt modelId="{3C3C950F-65E4-4EE4-9A75-9ABB50BA16AE}" type="pres">
      <dgm:prSet presAssocID="{6F586DBA-61E1-4BC4-B3C2-69BAC9090BCF}" presName="circ4Tx" presStyleLbl="revTx" presStyleIdx="0" presStyleCnt="0">
        <dgm:presLayoutVars>
          <dgm:chMax val="0"/>
          <dgm:chPref val="0"/>
          <dgm:bulletEnabled val="1"/>
        </dgm:presLayoutVars>
      </dgm:prSet>
      <dgm:spPr/>
      <dgm:t>
        <a:bodyPr/>
        <a:lstStyle/>
        <a:p>
          <a:endParaRPr lang="en-GB"/>
        </a:p>
      </dgm:t>
    </dgm:pt>
  </dgm:ptLst>
  <dgm:cxnLst>
    <dgm:cxn modelId="{7E4EF014-F203-4230-9915-A8CCD519BB11}" type="presOf" srcId="{5E788830-9D24-447F-B3F6-FCC23AD772A5}" destId="{2F4929B5-8309-4A33-B2DF-BB4E8ABC5489}" srcOrd="1" destOrd="0" presId="urn:microsoft.com/office/officeart/2005/8/layout/venn1"/>
    <dgm:cxn modelId="{35B1DEFC-16D9-4220-8FEC-9D4CD605DBD0}" srcId="{32C38C34-BDF8-4F32-B824-8CA26DAF502F}" destId="{C35CABD1-A606-4CEA-B402-7388A031E034}" srcOrd="0" destOrd="0" parTransId="{1C22B1F3-DABB-432D-92D4-0E5DC6332A0B}" sibTransId="{D669F570-73B3-4A0E-805A-D6EBEE968E3A}"/>
    <dgm:cxn modelId="{A97B21CF-4C22-40FF-BD7B-3BA0B483E014}" type="presOf" srcId="{C35CABD1-A606-4CEA-B402-7388A031E034}" destId="{F24F56E9-EA9A-4693-B5D2-AE73E5DBACF8}" srcOrd="0" destOrd="0" presId="urn:microsoft.com/office/officeart/2005/8/layout/venn1"/>
    <dgm:cxn modelId="{080D332B-AF1C-4413-9570-5423B0A99901}" srcId="{32C38C34-BDF8-4F32-B824-8CA26DAF502F}" destId="{ED469AA5-0739-4D37-90F5-AD9B5F52D97F}" srcOrd="2" destOrd="0" parTransId="{FF237E7B-AF43-4508-8781-C6EB2FC2B0A2}" sibTransId="{AD5F25B2-6A7B-4A5D-9833-C8B683F0A3DF}"/>
    <dgm:cxn modelId="{3C48A2BE-1B21-4E18-9CC5-B2D5812FFCE3}" type="presOf" srcId="{6F586DBA-61E1-4BC4-B3C2-69BAC9090BCF}" destId="{F629B28A-1E0F-47AD-800F-A45F524A10EC}" srcOrd="0" destOrd="0" presId="urn:microsoft.com/office/officeart/2005/8/layout/venn1"/>
    <dgm:cxn modelId="{A4CBFB1F-DE82-4FEA-9535-6FB32D8FB603}" type="presOf" srcId="{6F586DBA-61E1-4BC4-B3C2-69BAC9090BCF}" destId="{3C3C950F-65E4-4EE4-9A75-9ABB50BA16AE}" srcOrd="1" destOrd="0" presId="urn:microsoft.com/office/officeart/2005/8/layout/venn1"/>
    <dgm:cxn modelId="{E4805AB3-E34D-4F24-A3C8-A464B01BE571}" srcId="{32C38C34-BDF8-4F32-B824-8CA26DAF502F}" destId="{5E788830-9D24-447F-B3F6-FCC23AD772A5}" srcOrd="1" destOrd="0" parTransId="{1E257BEA-14DD-4DD5-BF95-9E2D0711E927}" sibTransId="{EA6E3D05-2CF2-4D5F-BFFB-EC48C3B1599E}"/>
    <dgm:cxn modelId="{51373B3A-9F4B-4219-A4BD-986C14DF447F}" srcId="{32C38C34-BDF8-4F32-B824-8CA26DAF502F}" destId="{6F586DBA-61E1-4BC4-B3C2-69BAC9090BCF}" srcOrd="3" destOrd="0" parTransId="{60EEFE99-E4A8-4246-B451-977F60E354F4}" sibTransId="{6FB215B4-C84D-424A-9887-0F50A8ABD39A}"/>
    <dgm:cxn modelId="{794BE423-B757-43A2-8F41-DB1ECC74D556}" type="presOf" srcId="{5E788830-9D24-447F-B3F6-FCC23AD772A5}" destId="{501936A3-5554-400C-AFE2-283D71BB3FB9}" srcOrd="0" destOrd="0" presId="urn:microsoft.com/office/officeart/2005/8/layout/venn1"/>
    <dgm:cxn modelId="{7FF7894A-3A85-4FC6-9BBD-A29674E63593}" type="presOf" srcId="{C35CABD1-A606-4CEA-B402-7388A031E034}" destId="{436A0A8B-9A3A-487A-B448-087CAA8D0EC2}" srcOrd="1" destOrd="0" presId="urn:microsoft.com/office/officeart/2005/8/layout/venn1"/>
    <dgm:cxn modelId="{DE27C417-B88D-4E5B-A579-CDD538CABE2B}" type="presOf" srcId="{ED469AA5-0739-4D37-90F5-AD9B5F52D97F}" destId="{753D3D67-82C6-4976-971B-F0A7C2AFCFE9}" srcOrd="1" destOrd="0" presId="urn:microsoft.com/office/officeart/2005/8/layout/venn1"/>
    <dgm:cxn modelId="{8EF8476A-5AFF-48F8-93F3-5298625A3132}" type="presOf" srcId="{ED469AA5-0739-4D37-90F5-AD9B5F52D97F}" destId="{35C3435D-28FF-4D47-B671-C5F17888A8A2}" srcOrd="0" destOrd="0" presId="urn:microsoft.com/office/officeart/2005/8/layout/venn1"/>
    <dgm:cxn modelId="{54DC4C70-274F-4BCB-BE83-4063F614261E}" type="presOf" srcId="{32C38C34-BDF8-4F32-B824-8CA26DAF502F}" destId="{B658D315-ADBD-4417-B77E-B06F7B918F16}" srcOrd="0" destOrd="0" presId="urn:microsoft.com/office/officeart/2005/8/layout/venn1"/>
    <dgm:cxn modelId="{42F2EC69-A4C7-4D67-A888-8413C8E4FF0E}" type="presParOf" srcId="{B658D315-ADBD-4417-B77E-B06F7B918F16}" destId="{F24F56E9-EA9A-4693-B5D2-AE73E5DBACF8}" srcOrd="0" destOrd="0" presId="urn:microsoft.com/office/officeart/2005/8/layout/venn1"/>
    <dgm:cxn modelId="{FD1F4CC2-C8DD-4D02-8BF7-C24CB8534404}" type="presParOf" srcId="{B658D315-ADBD-4417-B77E-B06F7B918F16}" destId="{436A0A8B-9A3A-487A-B448-087CAA8D0EC2}" srcOrd="1" destOrd="0" presId="urn:microsoft.com/office/officeart/2005/8/layout/venn1"/>
    <dgm:cxn modelId="{8AAC2BDD-9C76-4C20-A8A4-F7936A26336F}" type="presParOf" srcId="{B658D315-ADBD-4417-B77E-B06F7B918F16}" destId="{501936A3-5554-400C-AFE2-283D71BB3FB9}" srcOrd="2" destOrd="0" presId="urn:microsoft.com/office/officeart/2005/8/layout/venn1"/>
    <dgm:cxn modelId="{66A84F88-2FD4-4923-884F-FE71744CAFA1}" type="presParOf" srcId="{B658D315-ADBD-4417-B77E-B06F7B918F16}" destId="{2F4929B5-8309-4A33-B2DF-BB4E8ABC5489}" srcOrd="3" destOrd="0" presId="urn:microsoft.com/office/officeart/2005/8/layout/venn1"/>
    <dgm:cxn modelId="{F53D4957-2A6C-4A9C-BB45-FE284CC7C51A}" type="presParOf" srcId="{B658D315-ADBD-4417-B77E-B06F7B918F16}" destId="{35C3435D-28FF-4D47-B671-C5F17888A8A2}" srcOrd="4" destOrd="0" presId="urn:microsoft.com/office/officeart/2005/8/layout/venn1"/>
    <dgm:cxn modelId="{0E44BB1F-D000-4F07-8634-4B39111C8CD2}" type="presParOf" srcId="{B658D315-ADBD-4417-B77E-B06F7B918F16}" destId="{753D3D67-82C6-4976-971B-F0A7C2AFCFE9}" srcOrd="5" destOrd="0" presId="urn:microsoft.com/office/officeart/2005/8/layout/venn1"/>
    <dgm:cxn modelId="{0880FE00-D9DA-4884-BEA7-F4288029D577}" type="presParOf" srcId="{B658D315-ADBD-4417-B77E-B06F7B918F16}" destId="{F629B28A-1E0F-47AD-800F-A45F524A10EC}" srcOrd="6" destOrd="0" presId="urn:microsoft.com/office/officeart/2005/8/layout/venn1"/>
    <dgm:cxn modelId="{2A005E28-625E-447A-B840-7063925C6976}" type="presParOf" srcId="{B658D315-ADBD-4417-B77E-B06F7B918F16}" destId="{3C3C950F-65E4-4EE4-9A75-9ABB50BA16AE}" srcOrd="7"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904B6C-CE6E-4974-98EE-BBDDABFBEDA4}"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GB"/>
        </a:p>
      </dgm:t>
    </dgm:pt>
    <dgm:pt modelId="{E9022659-51A8-4ECD-B904-8EED20B9981D}">
      <dgm:prSet phldrT="[Text]"/>
      <dgm:spPr/>
      <dgm:t>
        <a:bodyPr/>
        <a:lstStyle/>
        <a:p>
          <a:r>
            <a:rPr lang="en-GB" dirty="0" smtClean="0"/>
            <a:t>Not recognised</a:t>
          </a:r>
          <a:endParaRPr lang="en-GB" dirty="0"/>
        </a:p>
      </dgm:t>
    </dgm:pt>
    <dgm:pt modelId="{A3D50A31-AF9C-4685-B8B8-7F49889B691C}" type="parTrans" cxnId="{1A456605-76A1-4A11-95CA-5BE45448C8C3}">
      <dgm:prSet/>
      <dgm:spPr/>
      <dgm:t>
        <a:bodyPr/>
        <a:lstStyle/>
        <a:p>
          <a:endParaRPr lang="en-GB"/>
        </a:p>
      </dgm:t>
    </dgm:pt>
    <dgm:pt modelId="{7041F435-3D5C-4E63-86A8-70D8B4283AA1}" type="sibTrans" cxnId="{1A456605-76A1-4A11-95CA-5BE45448C8C3}">
      <dgm:prSet/>
      <dgm:spPr/>
      <dgm:t>
        <a:bodyPr/>
        <a:lstStyle/>
        <a:p>
          <a:endParaRPr lang="en-GB"/>
        </a:p>
      </dgm:t>
    </dgm:pt>
    <dgm:pt modelId="{06217E66-F1F8-4525-ADC8-BFE00479ED1F}">
      <dgm:prSet phldrT="[Text]"/>
      <dgm:spPr/>
      <dgm:t>
        <a:bodyPr/>
        <a:lstStyle/>
        <a:p>
          <a:r>
            <a:rPr lang="en-GB" dirty="0" smtClean="0"/>
            <a:t>Not understood or explored</a:t>
          </a:r>
          <a:endParaRPr lang="en-GB" dirty="0"/>
        </a:p>
      </dgm:t>
    </dgm:pt>
    <dgm:pt modelId="{F1D5782F-C184-4BA0-A5E6-B226CD9046D7}" type="parTrans" cxnId="{A85AC214-AEEB-47A2-BADC-EB48116A314B}">
      <dgm:prSet/>
      <dgm:spPr/>
      <dgm:t>
        <a:bodyPr/>
        <a:lstStyle/>
        <a:p>
          <a:endParaRPr lang="en-GB"/>
        </a:p>
      </dgm:t>
    </dgm:pt>
    <dgm:pt modelId="{76155E27-03CC-417F-8747-AE49F8B42B31}" type="sibTrans" cxnId="{A85AC214-AEEB-47A2-BADC-EB48116A314B}">
      <dgm:prSet/>
      <dgm:spPr/>
      <dgm:t>
        <a:bodyPr/>
        <a:lstStyle/>
        <a:p>
          <a:endParaRPr lang="en-GB"/>
        </a:p>
      </dgm:t>
    </dgm:pt>
    <dgm:pt modelId="{440F07F1-4F2F-459A-95E6-D83DF23E5CFB}">
      <dgm:prSet phldrT="[Text]"/>
      <dgm:spPr/>
      <dgm:t>
        <a:bodyPr/>
        <a:lstStyle/>
        <a:p>
          <a:r>
            <a:rPr lang="en-GB" dirty="0" smtClean="0"/>
            <a:t>Lack of curiosity</a:t>
          </a:r>
          <a:endParaRPr lang="en-GB" dirty="0"/>
        </a:p>
      </dgm:t>
    </dgm:pt>
    <dgm:pt modelId="{F9353248-B003-48F2-B9B9-45425D900B41}" type="parTrans" cxnId="{81B9DCED-1B16-49AF-B4BB-02BF316146EE}">
      <dgm:prSet/>
      <dgm:spPr/>
      <dgm:t>
        <a:bodyPr/>
        <a:lstStyle/>
        <a:p>
          <a:endParaRPr lang="en-GB"/>
        </a:p>
      </dgm:t>
    </dgm:pt>
    <dgm:pt modelId="{C6BD8366-9BDB-4316-96E7-70F54517EBB4}" type="sibTrans" cxnId="{81B9DCED-1B16-49AF-B4BB-02BF316146EE}">
      <dgm:prSet/>
      <dgm:spPr/>
      <dgm:t>
        <a:bodyPr/>
        <a:lstStyle/>
        <a:p>
          <a:endParaRPr lang="en-GB"/>
        </a:p>
      </dgm:t>
    </dgm:pt>
    <dgm:pt modelId="{4DCA91F8-2861-416A-88B9-CECCC5EF33AD}">
      <dgm:prSet phldrT="[Text]"/>
      <dgm:spPr/>
      <dgm:t>
        <a:bodyPr/>
        <a:lstStyle/>
        <a:p>
          <a:r>
            <a:rPr lang="en-GB" dirty="0" smtClean="0"/>
            <a:t>Service refusal unexplored</a:t>
          </a:r>
          <a:endParaRPr lang="en-GB" dirty="0"/>
        </a:p>
      </dgm:t>
    </dgm:pt>
    <dgm:pt modelId="{B5BA650F-DB76-4B77-9E47-232C11915779}" type="parTrans" cxnId="{75708E5B-6494-48C4-BF8B-4D73B5219640}">
      <dgm:prSet/>
      <dgm:spPr/>
      <dgm:t>
        <a:bodyPr/>
        <a:lstStyle/>
        <a:p>
          <a:endParaRPr lang="en-GB"/>
        </a:p>
      </dgm:t>
    </dgm:pt>
    <dgm:pt modelId="{A5E1C95C-D412-4782-9438-3149E0FEFCF3}" type="sibTrans" cxnId="{75708E5B-6494-48C4-BF8B-4D73B5219640}">
      <dgm:prSet/>
      <dgm:spPr/>
      <dgm:t>
        <a:bodyPr/>
        <a:lstStyle/>
        <a:p>
          <a:endParaRPr lang="en-GB"/>
        </a:p>
      </dgm:t>
    </dgm:pt>
    <dgm:pt modelId="{BB39831F-1BE3-49F1-BEF2-62E71664BD50}">
      <dgm:prSet phldrT="[Text]"/>
      <dgm:spPr/>
      <dgm:t>
        <a:bodyPr/>
        <a:lstStyle/>
        <a:p>
          <a:r>
            <a:rPr lang="en-GB" dirty="0" smtClean="0"/>
            <a:t>Assessment relying on self-report</a:t>
          </a:r>
          <a:endParaRPr lang="en-GB" dirty="0"/>
        </a:p>
      </dgm:t>
    </dgm:pt>
    <dgm:pt modelId="{98632C1F-A629-4E2E-9DAF-0ED4EDFAD27A}" type="parTrans" cxnId="{CC1A75BB-FA99-4A35-A5DD-275C1190FE8B}">
      <dgm:prSet/>
      <dgm:spPr/>
      <dgm:t>
        <a:bodyPr/>
        <a:lstStyle/>
        <a:p>
          <a:endParaRPr lang="en-GB"/>
        </a:p>
      </dgm:t>
    </dgm:pt>
    <dgm:pt modelId="{1C129813-DC56-4373-849A-9159C6E222D6}" type="sibTrans" cxnId="{CC1A75BB-FA99-4A35-A5DD-275C1190FE8B}">
      <dgm:prSet/>
      <dgm:spPr/>
      <dgm:t>
        <a:bodyPr/>
        <a:lstStyle/>
        <a:p>
          <a:endParaRPr lang="en-GB"/>
        </a:p>
      </dgm:t>
    </dgm:pt>
    <dgm:pt modelId="{EBC5AB6D-1F08-4A13-AEDB-61FC23EAAE5F}">
      <dgm:prSet phldrT="[Text]"/>
      <dgm:spPr/>
      <dgm:t>
        <a:bodyPr/>
        <a:lstStyle/>
        <a:p>
          <a:r>
            <a:rPr lang="en-GB" dirty="0" smtClean="0"/>
            <a:t>Lack of assessment of capacity, risk, care and support</a:t>
          </a:r>
          <a:endParaRPr lang="en-GB" dirty="0"/>
        </a:p>
      </dgm:t>
    </dgm:pt>
    <dgm:pt modelId="{E5CA6579-6C8E-44CD-8B22-1D2EC2CDC369}" type="parTrans" cxnId="{769AEC0A-1736-43B8-8D26-24FC1AB60DD1}">
      <dgm:prSet/>
      <dgm:spPr/>
      <dgm:t>
        <a:bodyPr/>
        <a:lstStyle/>
        <a:p>
          <a:endParaRPr lang="en-GB"/>
        </a:p>
      </dgm:t>
    </dgm:pt>
    <dgm:pt modelId="{25064BFE-DF24-4507-921C-0015509CF71B}" type="sibTrans" cxnId="{769AEC0A-1736-43B8-8D26-24FC1AB60DD1}">
      <dgm:prSet/>
      <dgm:spPr/>
      <dgm:t>
        <a:bodyPr/>
        <a:lstStyle/>
        <a:p>
          <a:endParaRPr lang="en-GB"/>
        </a:p>
      </dgm:t>
    </dgm:pt>
    <dgm:pt modelId="{2C1D718D-C230-446B-B6A9-E25358A4B474}">
      <dgm:prSet phldrT="[Text]"/>
      <dgm:spPr/>
      <dgm:t>
        <a:bodyPr/>
        <a:lstStyle/>
        <a:p>
          <a:r>
            <a:rPr lang="en-GB" dirty="0" smtClean="0"/>
            <a:t>Assumptions of lifestyle choice</a:t>
          </a:r>
          <a:endParaRPr lang="en-GB" dirty="0"/>
        </a:p>
      </dgm:t>
    </dgm:pt>
    <dgm:pt modelId="{09AEC3B2-9A67-4648-8CD2-54E31BA05690}" type="parTrans" cxnId="{B6B4E83F-8574-4D7B-8369-87A7A45DD791}">
      <dgm:prSet/>
      <dgm:spPr/>
      <dgm:t>
        <a:bodyPr/>
        <a:lstStyle/>
        <a:p>
          <a:endParaRPr lang="en-GB"/>
        </a:p>
      </dgm:t>
    </dgm:pt>
    <dgm:pt modelId="{0AFC756E-6D82-4E23-855B-5804EE264613}" type="sibTrans" cxnId="{B6B4E83F-8574-4D7B-8369-87A7A45DD791}">
      <dgm:prSet/>
      <dgm:spPr/>
      <dgm:t>
        <a:bodyPr/>
        <a:lstStyle/>
        <a:p>
          <a:endParaRPr lang="en-GB"/>
        </a:p>
      </dgm:t>
    </dgm:pt>
    <dgm:pt modelId="{35C54FBF-DFA7-4C25-B20B-D8F6094E3FEE}">
      <dgm:prSet phldrT="[Text]"/>
      <dgm:spPr/>
      <dgm:t>
        <a:bodyPr/>
        <a:lstStyle/>
        <a:p>
          <a:r>
            <a:rPr lang="en-GB" dirty="0" smtClean="0"/>
            <a:t>Safeguarding enquiries not used</a:t>
          </a:r>
          <a:endParaRPr lang="en-GB" dirty="0"/>
        </a:p>
      </dgm:t>
    </dgm:pt>
    <dgm:pt modelId="{A635581A-C0DE-457C-989A-74E02DCF128B}" type="parTrans" cxnId="{237076DF-71D0-4D42-A5EA-3F8EC97BC79E}">
      <dgm:prSet/>
      <dgm:spPr/>
      <dgm:t>
        <a:bodyPr/>
        <a:lstStyle/>
        <a:p>
          <a:endParaRPr lang="en-GB"/>
        </a:p>
      </dgm:t>
    </dgm:pt>
    <dgm:pt modelId="{B7511C59-9DA7-46A8-894D-22194E4F22AE}" type="sibTrans" cxnId="{237076DF-71D0-4D42-A5EA-3F8EC97BC79E}">
      <dgm:prSet/>
      <dgm:spPr/>
      <dgm:t>
        <a:bodyPr/>
        <a:lstStyle/>
        <a:p>
          <a:endParaRPr lang="en-GB"/>
        </a:p>
      </dgm:t>
    </dgm:pt>
    <dgm:pt modelId="{18E74D79-7BC2-49C9-B671-FDE9465E98A5}">
      <dgm:prSet phldrT="[Text]"/>
      <dgm:spPr/>
      <dgm:t>
        <a:bodyPr/>
        <a:lstStyle/>
        <a:p>
          <a:r>
            <a:rPr lang="en-GB" dirty="0" smtClean="0"/>
            <a:t>Legal options unexplored and policies neglected</a:t>
          </a:r>
          <a:endParaRPr lang="en-GB" dirty="0"/>
        </a:p>
      </dgm:t>
    </dgm:pt>
    <dgm:pt modelId="{EA040EC5-D47F-4FD1-8AEA-B6162430BA3F}" type="parTrans" cxnId="{CA613786-4632-487D-8E5E-69AF6506B4D9}">
      <dgm:prSet/>
      <dgm:spPr/>
      <dgm:t>
        <a:bodyPr/>
        <a:lstStyle/>
        <a:p>
          <a:endParaRPr lang="en-GB"/>
        </a:p>
      </dgm:t>
    </dgm:pt>
    <dgm:pt modelId="{AAF2B747-082B-4012-A840-0188D3172369}" type="sibTrans" cxnId="{CA613786-4632-487D-8E5E-69AF6506B4D9}">
      <dgm:prSet/>
      <dgm:spPr/>
      <dgm:t>
        <a:bodyPr/>
        <a:lstStyle/>
        <a:p>
          <a:endParaRPr lang="en-GB"/>
        </a:p>
      </dgm:t>
    </dgm:pt>
    <dgm:pt modelId="{455146BE-7E79-4E3D-9400-03F3BB01E464}" type="pres">
      <dgm:prSet presAssocID="{8A904B6C-CE6E-4974-98EE-BBDDABFBEDA4}" presName="Name0" presStyleCnt="0">
        <dgm:presLayoutVars>
          <dgm:dir/>
          <dgm:resizeHandles/>
        </dgm:presLayoutVars>
      </dgm:prSet>
      <dgm:spPr/>
      <dgm:t>
        <a:bodyPr/>
        <a:lstStyle/>
        <a:p>
          <a:endParaRPr lang="en-GB"/>
        </a:p>
      </dgm:t>
    </dgm:pt>
    <dgm:pt modelId="{F44F34F0-38DA-4BDC-9AEC-654D894BBDAB}" type="pres">
      <dgm:prSet presAssocID="{E9022659-51A8-4ECD-B904-8EED20B9981D}" presName="compNode" presStyleCnt="0"/>
      <dgm:spPr/>
    </dgm:pt>
    <dgm:pt modelId="{5E1D0E31-5B10-4619-AEC2-6B77196557C8}" type="pres">
      <dgm:prSet presAssocID="{E9022659-51A8-4ECD-B904-8EED20B9981D}" presName="dummyConnPt" presStyleCnt="0"/>
      <dgm:spPr/>
    </dgm:pt>
    <dgm:pt modelId="{D000825B-78B8-49C1-9ED3-8836025422BB}" type="pres">
      <dgm:prSet presAssocID="{E9022659-51A8-4ECD-B904-8EED20B9981D}" presName="node" presStyleLbl="node1" presStyleIdx="0" presStyleCnt="9">
        <dgm:presLayoutVars>
          <dgm:bulletEnabled val="1"/>
        </dgm:presLayoutVars>
      </dgm:prSet>
      <dgm:spPr/>
      <dgm:t>
        <a:bodyPr/>
        <a:lstStyle/>
        <a:p>
          <a:endParaRPr lang="en-GB"/>
        </a:p>
      </dgm:t>
    </dgm:pt>
    <dgm:pt modelId="{095A691C-205C-4E3A-87A7-B1D546A0D88B}" type="pres">
      <dgm:prSet presAssocID="{7041F435-3D5C-4E63-86A8-70D8B4283AA1}" presName="sibTrans" presStyleLbl="bgSibTrans2D1" presStyleIdx="0" presStyleCnt="8"/>
      <dgm:spPr/>
      <dgm:t>
        <a:bodyPr/>
        <a:lstStyle/>
        <a:p>
          <a:endParaRPr lang="en-GB"/>
        </a:p>
      </dgm:t>
    </dgm:pt>
    <dgm:pt modelId="{389924D0-DB56-47BC-923D-6F416407E5A7}" type="pres">
      <dgm:prSet presAssocID="{06217E66-F1F8-4525-ADC8-BFE00479ED1F}" presName="compNode" presStyleCnt="0"/>
      <dgm:spPr/>
    </dgm:pt>
    <dgm:pt modelId="{6FB34BA5-DFD8-4FFE-BB5C-1C0DCBE3B76D}" type="pres">
      <dgm:prSet presAssocID="{06217E66-F1F8-4525-ADC8-BFE00479ED1F}" presName="dummyConnPt" presStyleCnt="0"/>
      <dgm:spPr/>
    </dgm:pt>
    <dgm:pt modelId="{0B0FDC64-D50C-4DE4-8F25-14B3E073E700}" type="pres">
      <dgm:prSet presAssocID="{06217E66-F1F8-4525-ADC8-BFE00479ED1F}" presName="node" presStyleLbl="node1" presStyleIdx="1" presStyleCnt="9">
        <dgm:presLayoutVars>
          <dgm:bulletEnabled val="1"/>
        </dgm:presLayoutVars>
      </dgm:prSet>
      <dgm:spPr/>
      <dgm:t>
        <a:bodyPr/>
        <a:lstStyle/>
        <a:p>
          <a:endParaRPr lang="en-GB"/>
        </a:p>
      </dgm:t>
    </dgm:pt>
    <dgm:pt modelId="{9D4E3647-3130-497C-A4A4-BB32086B0883}" type="pres">
      <dgm:prSet presAssocID="{76155E27-03CC-417F-8747-AE49F8B42B31}" presName="sibTrans" presStyleLbl="bgSibTrans2D1" presStyleIdx="1" presStyleCnt="8"/>
      <dgm:spPr/>
      <dgm:t>
        <a:bodyPr/>
        <a:lstStyle/>
        <a:p>
          <a:endParaRPr lang="en-GB"/>
        </a:p>
      </dgm:t>
    </dgm:pt>
    <dgm:pt modelId="{E52A267E-F2E5-45D9-AD88-46790B7A1BA1}" type="pres">
      <dgm:prSet presAssocID="{440F07F1-4F2F-459A-95E6-D83DF23E5CFB}" presName="compNode" presStyleCnt="0"/>
      <dgm:spPr/>
    </dgm:pt>
    <dgm:pt modelId="{57D1FCA3-D22A-4C2F-A5B3-21A12AE9EA74}" type="pres">
      <dgm:prSet presAssocID="{440F07F1-4F2F-459A-95E6-D83DF23E5CFB}" presName="dummyConnPt" presStyleCnt="0"/>
      <dgm:spPr/>
    </dgm:pt>
    <dgm:pt modelId="{A6AF5D50-49C5-4D09-95E3-4D2FB176E0F9}" type="pres">
      <dgm:prSet presAssocID="{440F07F1-4F2F-459A-95E6-D83DF23E5CFB}" presName="node" presStyleLbl="node1" presStyleIdx="2" presStyleCnt="9">
        <dgm:presLayoutVars>
          <dgm:bulletEnabled val="1"/>
        </dgm:presLayoutVars>
      </dgm:prSet>
      <dgm:spPr/>
      <dgm:t>
        <a:bodyPr/>
        <a:lstStyle/>
        <a:p>
          <a:endParaRPr lang="en-GB"/>
        </a:p>
      </dgm:t>
    </dgm:pt>
    <dgm:pt modelId="{09EBC9BD-9671-40D4-A496-4F49D596E4FB}" type="pres">
      <dgm:prSet presAssocID="{C6BD8366-9BDB-4316-96E7-70F54517EBB4}" presName="sibTrans" presStyleLbl="bgSibTrans2D1" presStyleIdx="2" presStyleCnt="8"/>
      <dgm:spPr/>
      <dgm:t>
        <a:bodyPr/>
        <a:lstStyle/>
        <a:p>
          <a:endParaRPr lang="en-GB"/>
        </a:p>
      </dgm:t>
    </dgm:pt>
    <dgm:pt modelId="{9D827C45-F606-4781-8C48-14736EC3EA29}" type="pres">
      <dgm:prSet presAssocID="{4DCA91F8-2861-416A-88B9-CECCC5EF33AD}" presName="compNode" presStyleCnt="0"/>
      <dgm:spPr/>
    </dgm:pt>
    <dgm:pt modelId="{F12712B8-6534-4BE8-A499-BBA3DE6F12E5}" type="pres">
      <dgm:prSet presAssocID="{4DCA91F8-2861-416A-88B9-CECCC5EF33AD}" presName="dummyConnPt" presStyleCnt="0"/>
      <dgm:spPr/>
    </dgm:pt>
    <dgm:pt modelId="{249FE4FD-35E7-43E6-990A-E6F186265D60}" type="pres">
      <dgm:prSet presAssocID="{4DCA91F8-2861-416A-88B9-CECCC5EF33AD}" presName="node" presStyleLbl="node1" presStyleIdx="3" presStyleCnt="9">
        <dgm:presLayoutVars>
          <dgm:bulletEnabled val="1"/>
        </dgm:presLayoutVars>
      </dgm:prSet>
      <dgm:spPr/>
      <dgm:t>
        <a:bodyPr/>
        <a:lstStyle/>
        <a:p>
          <a:endParaRPr lang="en-GB"/>
        </a:p>
      </dgm:t>
    </dgm:pt>
    <dgm:pt modelId="{5585AB0A-4665-4DB1-86D7-A5D0FBF7E93A}" type="pres">
      <dgm:prSet presAssocID="{A5E1C95C-D412-4782-9438-3149E0FEFCF3}" presName="sibTrans" presStyleLbl="bgSibTrans2D1" presStyleIdx="3" presStyleCnt="8"/>
      <dgm:spPr/>
      <dgm:t>
        <a:bodyPr/>
        <a:lstStyle/>
        <a:p>
          <a:endParaRPr lang="en-GB"/>
        </a:p>
      </dgm:t>
    </dgm:pt>
    <dgm:pt modelId="{1A5E76E4-452E-4339-B5C3-1B9BBE157CEF}" type="pres">
      <dgm:prSet presAssocID="{BB39831F-1BE3-49F1-BEF2-62E71664BD50}" presName="compNode" presStyleCnt="0"/>
      <dgm:spPr/>
    </dgm:pt>
    <dgm:pt modelId="{2815DB49-125E-4406-8A9B-E9F107E3D978}" type="pres">
      <dgm:prSet presAssocID="{BB39831F-1BE3-49F1-BEF2-62E71664BD50}" presName="dummyConnPt" presStyleCnt="0"/>
      <dgm:spPr/>
    </dgm:pt>
    <dgm:pt modelId="{5CD1CB11-1078-4195-8AD0-CCA04523D096}" type="pres">
      <dgm:prSet presAssocID="{BB39831F-1BE3-49F1-BEF2-62E71664BD50}" presName="node" presStyleLbl="node1" presStyleIdx="4" presStyleCnt="9">
        <dgm:presLayoutVars>
          <dgm:bulletEnabled val="1"/>
        </dgm:presLayoutVars>
      </dgm:prSet>
      <dgm:spPr/>
      <dgm:t>
        <a:bodyPr/>
        <a:lstStyle/>
        <a:p>
          <a:endParaRPr lang="en-GB"/>
        </a:p>
      </dgm:t>
    </dgm:pt>
    <dgm:pt modelId="{9B3C3F34-C510-47FE-B214-3C6B6818582C}" type="pres">
      <dgm:prSet presAssocID="{1C129813-DC56-4373-849A-9159C6E222D6}" presName="sibTrans" presStyleLbl="bgSibTrans2D1" presStyleIdx="4" presStyleCnt="8"/>
      <dgm:spPr/>
      <dgm:t>
        <a:bodyPr/>
        <a:lstStyle/>
        <a:p>
          <a:endParaRPr lang="en-GB"/>
        </a:p>
      </dgm:t>
    </dgm:pt>
    <dgm:pt modelId="{95453AE7-6F9A-4195-A334-52BE0B25EF1F}" type="pres">
      <dgm:prSet presAssocID="{EBC5AB6D-1F08-4A13-AEDB-61FC23EAAE5F}" presName="compNode" presStyleCnt="0"/>
      <dgm:spPr/>
    </dgm:pt>
    <dgm:pt modelId="{7AD14F8E-1277-4AF3-A73B-51D446F4CF47}" type="pres">
      <dgm:prSet presAssocID="{EBC5AB6D-1F08-4A13-AEDB-61FC23EAAE5F}" presName="dummyConnPt" presStyleCnt="0"/>
      <dgm:spPr/>
    </dgm:pt>
    <dgm:pt modelId="{153349CA-2F7D-403A-9B8B-899941E92D3C}" type="pres">
      <dgm:prSet presAssocID="{EBC5AB6D-1F08-4A13-AEDB-61FC23EAAE5F}" presName="node" presStyleLbl="node1" presStyleIdx="5" presStyleCnt="9">
        <dgm:presLayoutVars>
          <dgm:bulletEnabled val="1"/>
        </dgm:presLayoutVars>
      </dgm:prSet>
      <dgm:spPr/>
      <dgm:t>
        <a:bodyPr/>
        <a:lstStyle/>
        <a:p>
          <a:endParaRPr lang="en-GB"/>
        </a:p>
      </dgm:t>
    </dgm:pt>
    <dgm:pt modelId="{9C294DB2-88AF-409E-836A-5397CC5C0115}" type="pres">
      <dgm:prSet presAssocID="{25064BFE-DF24-4507-921C-0015509CF71B}" presName="sibTrans" presStyleLbl="bgSibTrans2D1" presStyleIdx="5" presStyleCnt="8"/>
      <dgm:spPr/>
      <dgm:t>
        <a:bodyPr/>
        <a:lstStyle/>
        <a:p>
          <a:endParaRPr lang="en-GB"/>
        </a:p>
      </dgm:t>
    </dgm:pt>
    <dgm:pt modelId="{34A3824B-E4A3-4167-9C2F-86FFA8CC0636}" type="pres">
      <dgm:prSet presAssocID="{2C1D718D-C230-446B-B6A9-E25358A4B474}" presName="compNode" presStyleCnt="0"/>
      <dgm:spPr/>
    </dgm:pt>
    <dgm:pt modelId="{0AF5D984-75E5-4743-A02C-03BE065C9372}" type="pres">
      <dgm:prSet presAssocID="{2C1D718D-C230-446B-B6A9-E25358A4B474}" presName="dummyConnPt" presStyleCnt="0"/>
      <dgm:spPr/>
    </dgm:pt>
    <dgm:pt modelId="{2C923CE2-993D-4C5A-A465-D848DAD5EB9C}" type="pres">
      <dgm:prSet presAssocID="{2C1D718D-C230-446B-B6A9-E25358A4B474}" presName="node" presStyleLbl="node1" presStyleIdx="6" presStyleCnt="9">
        <dgm:presLayoutVars>
          <dgm:bulletEnabled val="1"/>
        </dgm:presLayoutVars>
      </dgm:prSet>
      <dgm:spPr/>
      <dgm:t>
        <a:bodyPr/>
        <a:lstStyle/>
        <a:p>
          <a:endParaRPr lang="en-GB"/>
        </a:p>
      </dgm:t>
    </dgm:pt>
    <dgm:pt modelId="{D4F7377C-2697-488E-9FFA-577C33C31402}" type="pres">
      <dgm:prSet presAssocID="{0AFC756E-6D82-4E23-855B-5804EE264613}" presName="sibTrans" presStyleLbl="bgSibTrans2D1" presStyleIdx="6" presStyleCnt="8"/>
      <dgm:spPr/>
      <dgm:t>
        <a:bodyPr/>
        <a:lstStyle/>
        <a:p>
          <a:endParaRPr lang="en-GB"/>
        </a:p>
      </dgm:t>
    </dgm:pt>
    <dgm:pt modelId="{BFAA9EAC-58C9-4BC2-A8BF-47477C34346F}" type="pres">
      <dgm:prSet presAssocID="{35C54FBF-DFA7-4C25-B20B-D8F6094E3FEE}" presName="compNode" presStyleCnt="0"/>
      <dgm:spPr/>
    </dgm:pt>
    <dgm:pt modelId="{B019E81B-CB8E-4AAA-9D79-3F14C311D294}" type="pres">
      <dgm:prSet presAssocID="{35C54FBF-DFA7-4C25-B20B-D8F6094E3FEE}" presName="dummyConnPt" presStyleCnt="0"/>
      <dgm:spPr/>
    </dgm:pt>
    <dgm:pt modelId="{4CC1894C-0DB2-4947-BE7C-620C31999A3B}" type="pres">
      <dgm:prSet presAssocID="{35C54FBF-DFA7-4C25-B20B-D8F6094E3FEE}" presName="node" presStyleLbl="node1" presStyleIdx="7" presStyleCnt="9">
        <dgm:presLayoutVars>
          <dgm:bulletEnabled val="1"/>
        </dgm:presLayoutVars>
      </dgm:prSet>
      <dgm:spPr/>
      <dgm:t>
        <a:bodyPr/>
        <a:lstStyle/>
        <a:p>
          <a:endParaRPr lang="en-GB"/>
        </a:p>
      </dgm:t>
    </dgm:pt>
    <dgm:pt modelId="{BE891A11-3431-40E4-9D99-DDDFF5D73C79}" type="pres">
      <dgm:prSet presAssocID="{B7511C59-9DA7-46A8-894D-22194E4F22AE}" presName="sibTrans" presStyleLbl="bgSibTrans2D1" presStyleIdx="7" presStyleCnt="8"/>
      <dgm:spPr/>
      <dgm:t>
        <a:bodyPr/>
        <a:lstStyle/>
        <a:p>
          <a:endParaRPr lang="en-GB"/>
        </a:p>
      </dgm:t>
    </dgm:pt>
    <dgm:pt modelId="{4B330B36-92ED-4511-B164-8A8790E2EF21}" type="pres">
      <dgm:prSet presAssocID="{18E74D79-7BC2-49C9-B671-FDE9465E98A5}" presName="compNode" presStyleCnt="0"/>
      <dgm:spPr/>
    </dgm:pt>
    <dgm:pt modelId="{2F449495-7E1C-48B2-8416-CC5015A90330}" type="pres">
      <dgm:prSet presAssocID="{18E74D79-7BC2-49C9-B671-FDE9465E98A5}" presName="dummyConnPt" presStyleCnt="0"/>
      <dgm:spPr/>
    </dgm:pt>
    <dgm:pt modelId="{B132E982-AB2B-4BD2-B1A4-613F11B851D6}" type="pres">
      <dgm:prSet presAssocID="{18E74D79-7BC2-49C9-B671-FDE9465E98A5}" presName="node" presStyleLbl="node1" presStyleIdx="8" presStyleCnt="9">
        <dgm:presLayoutVars>
          <dgm:bulletEnabled val="1"/>
        </dgm:presLayoutVars>
      </dgm:prSet>
      <dgm:spPr/>
      <dgm:t>
        <a:bodyPr/>
        <a:lstStyle/>
        <a:p>
          <a:endParaRPr lang="en-GB"/>
        </a:p>
      </dgm:t>
    </dgm:pt>
  </dgm:ptLst>
  <dgm:cxnLst>
    <dgm:cxn modelId="{33A9D7A4-1B8F-419B-B005-3A47FE0DB68D}" type="presOf" srcId="{18E74D79-7BC2-49C9-B671-FDE9465E98A5}" destId="{B132E982-AB2B-4BD2-B1A4-613F11B851D6}" srcOrd="0" destOrd="0" presId="urn:microsoft.com/office/officeart/2005/8/layout/bProcess4"/>
    <dgm:cxn modelId="{01B52651-3DCB-41A3-897A-5F7CAB2AE8D8}" type="presOf" srcId="{EBC5AB6D-1F08-4A13-AEDB-61FC23EAAE5F}" destId="{153349CA-2F7D-403A-9B8B-899941E92D3C}" srcOrd="0" destOrd="0" presId="urn:microsoft.com/office/officeart/2005/8/layout/bProcess4"/>
    <dgm:cxn modelId="{CC1A75BB-FA99-4A35-A5DD-275C1190FE8B}" srcId="{8A904B6C-CE6E-4974-98EE-BBDDABFBEDA4}" destId="{BB39831F-1BE3-49F1-BEF2-62E71664BD50}" srcOrd="4" destOrd="0" parTransId="{98632C1F-A629-4E2E-9DAF-0ED4EDFAD27A}" sibTransId="{1C129813-DC56-4373-849A-9159C6E222D6}"/>
    <dgm:cxn modelId="{C16A3FE1-3FF6-498B-836D-795C7683BE58}" type="presOf" srcId="{76155E27-03CC-417F-8747-AE49F8B42B31}" destId="{9D4E3647-3130-497C-A4A4-BB32086B0883}" srcOrd="0" destOrd="0" presId="urn:microsoft.com/office/officeart/2005/8/layout/bProcess4"/>
    <dgm:cxn modelId="{D9FA920B-2F8C-4F7E-A295-82E7CB23F22F}" type="presOf" srcId="{B7511C59-9DA7-46A8-894D-22194E4F22AE}" destId="{BE891A11-3431-40E4-9D99-DDDFF5D73C79}" srcOrd="0" destOrd="0" presId="urn:microsoft.com/office/officeart/2005/8/layout/bProcess4"/>
    <dgm:cxn modelId="{E8D7200D-516A-4CAD-AD0B-689DF9CDA020}" type="presOf" srcId="{1C129813-DC56-4373-849A-9159C6E222D6}" destId="{9B3C3F34-C510-47FE-B214-3C6B6818582C}" srcOrd="0" destOrd="0" presId="urn:microsoft.com/office/officeart/2005/8/layout/bProcess4"/>
    <dgm:cxn modelId="{05232566-F17D-483D-B6B8-961E5EBFEA15}" type="presOf" srcId="{7041F435-3D5C-4E63-86A8-70D8B4283AA1}" destId="{095A691C-205C-4E3A-87A7-B1D546A0D88B}" srcOrd="0" destOrd="0" presId="urn:microsoft.com/office/officeart/2005/8/layout/bProcess4"/>
    <dgm:cxn modelId="{10DDB181-47FB-446D-9E41-0835EB258830}" type="presOf" srcId="{E9022659-51A8-4ECD-B904-8EED20B9981D}" destId="{D000825B-78B8-49C1-9ED3-8836025422BB}" srcOrd="0" destOrd="0" presId="urn:microsoft.com/office/officeart/2005/8/layout/bProcess4"/>
    <dgm:cxn modelId="{1A456605-76A1-4A11-95CA-5BE45448C8C3}" srcId="{8A904B6C-CE6E-4974-98EE-BBDDABFBEDA4}" destId="{E9022659-51A8-4ECD-B904-8EED20B9981D}" srcOrd="0" destOrd="0" parTransId="{A3D50A31-AF9C-4685-B8B8-7F49889B691C}" sibTransId="{7041F435-3D5C-4E63-86A8-70D8B4283AA1}"/>
    <dgm:cxn modelId="{E86B23F6-BA33-418C-A523-3A70B652813D}" type="presOf" srcId="{440F07F1-4F2F-459A-95E6-D83DF23E5CFB}" destId="{A6AF5D50-49C5-4D09-95E3-4D2FB176E0F9}" srcOrd="0" destOrd="0" presId="urn:microsoft.com/office/officeart/2005/8/layout/bProcess4"/>
    <dgm:cxn modelId="{75708E5B-6494-48C4-BF8B-4D73B5219640}" srcId="{8A904B6C-CE6E-4974-98EE-BBDDABFBEDA4}" destId="{4DCA91F8-2861-416A-88B9-CECCC5EF33AD}" srcOrd="3" destOrd="0" parTransId="{B5BA650F-DB76-4B77-9E47-232C11915779}" sibTransId="{A5E1C95C-D412-4782-9438-3149E0FEFCF3}"/>
    <dgm:cxn modelId="{CA613786-4632-487D-8E5E-69AF6506B4D9}" srcId="{8A904B6C-CE6E-4974-98EE-BBDDABFBEDA4}" destId="{18E74D79-7BC2-49C9-B671-FDE9465E98A5}" srcOrd="8" destOrd="0" parTransId="{EA040EC5-D47F-4FD1-8AEA-B6162430BA3F}" sibTransId="{AAF2B747-082B-4012-A840-0188D3172369}"/>
    <dgm:cxn modelId="{A85AC214-AEEB-47A2-BADC-EB48116A314B}" srcId="{8A904B6C-CE6E-4974-98EE-BBDDABFBEDA4}" destId="{06217E66-F1F8-4525-ADC8-BFE00479ED1F}" srcOrd="1" destOrd="0" parTransId="{F1D5782F-C184-4BA0-A5E6-B226CD9046D7}" sibTransId="{76155E27-03CC-417F-8747-AE49F8B42B31}"/>
    <dgm:cxn modelId="{81B9DCED-1B16-49AF-B4BB-02BF316146EE}" srcId="{8A904B6C-CE6E-4974-98EE-BBDDABFBEDA4}" destId="{440F07F1-4F2F-459A-95E6-D83DF23E5CFB}" srcOrd="2" destOrd="0" parTransId="{F9353248-B003-48F2-B9B9-45425D900B41}" sibTransId="{C6BD8366-9BDB-4316-96E7-70F54517EBB4}"/>
    <dgm:cxn modelId="{FE604386-A171-461A-A9FE-92A0476D39B8}" type="presOf" srcId="{0AFC756E-6D82-4E23-855B-5804EE264613}" destId="{D4F7377C-2697-488E-9FFA-577C33C31402}" srcOrd="0" destOrd="0" presId="urn:microsoft.com/office/officeart/2005/8/layout/bProcess4"/>
    <dgm:cxn modelId="{1538CB26-9F21-4EA9-B5DC-7D3F6A403A26}" type="presOf" srcId="{06217E66-F1F8-4525-ADC8-BFE00479ED1F}" destId="{0B0FDC64-D50C-4DE4-8F25-14B3E073E700}" srcOrd="0" destOrd="0" presId="urn:microsoft.com/office/officeart/2005/8/layout/bProcess4"/>
    <dgm:cxn modelId="{FFF46923-7559-4292-B7AD-92C63BA63B26}" type="presOf" srcId="{2C1D718D-C230-446B-B6A9-E25358A4B474}" destId="{2C923CE2-993D-4C5A-A465-D848DAD5EB9C}" srcOrd="0" destOrd="0" presId="urn:microsoft.com/office/officeart/2005/8/layout/bProcess4"/>
    <dgm:cxn modelId="{D209B77D-B753-4D44-9B2F-BBA041FBC709}" type="presOf" srcId="{A5E1C95C-D412-4782-9438-3149E0FEFCF3}" destId="{5585AB0A-4665-4DB1-86D7-A5D0FBF7E93A}" srcOrd="0" destOrd="0" presId="urn:microsoft.com/office/officeart/2005/8/layout/bProcess4"/>
    <dgm:cxn modelId="{B9ABD991-D86E-424F-ADB6-27F6EBCB9538}" type="presOf" srcId="{4DCA91F8-2861-416A-88B9-CECCC5EF33AD}" destId="{249FE4FD-35E7-43E6-990A-E6F186265D60}" srcOrd="0" destOrd="0" presId="urn:microsoft.com/office/officeart/2005/8/layout/bProcess4"/>
    <dgm:cxn modelId="{81277736-7C5B-437C-A4F2-1CB23CB26E6B}" type="presOf" srcId="{BB39831F-1BE3-49F1-BEF2-62E71664BD50}" destId="{5CD1CB11-1078-4195-8AD0-CCA04523D096}" srcOrd="0" destOrd="0" presId="urn:microsoft.com/office/officeart/2005/8/layout/bProcess4"/>
    <dgm:cxn modelId="{9BC95828-A250-4763-B3FC-C3B20ABEAAD3}" type="presOf" srcId="{35C54FBF-DFA7-4C25-B20B-D8F6094E3FEE}" destId="{4CC1894C-0DB2-4947-BE7C-620C31999A3B}" srcOrd="0" destOrd="0" presId="urn:microsoft.com/office/officeart/2005/8/layout/bProcess4"/>
    <dgm:cxn modelId="{769AEC0A-1736-43B8-8D26-24FC1AB60DD1}" srcId="{8A904B6C-CE6E-4974-98EE-BBDDABFBEDA4}" destId="{EBC5AB6D-1F08-4A13-AEDB-61FC23EAAE5F}" srcOrd="5" destOrd="0" parTransId="{E5CA6579-6C8E-44CD-8B22-1D2EC2CDC369}" sibTransId="{25064BFE-DF24-4507-921C-0015509CF71B}"/>
    <dgm:cxn modelId="{2B577623-80AE-49DD-A9E6-2ACB217395EE}" type="presOf" srcId="{25064BFE-DF24-4507-921C-0015509CF71B}" destId="{9C294DB2-88AF-409E-836A-5397CC5C0115}" srcOrd="0" destOrd="0" presId="urn:microsoft.com/office/officeart/2005/8/layout/bProcess4"/>
    <dgm:cxn modelId="{237076DF-71D0-4D42-A5EA-3F8EC97BC79E}" srcId="{8A904B6C-CE6E-4974-98EE-BBDDABFBEDA4}" destId="{35C54FBF-DFA7-4C25-B20B-D8F6094E3FEE}" srcOrd="7" destOrd="0" parTransId="{A635581A-C0DE-457C-989A-74E02DCF128B}" sibTransId="{B7511C59-9DA7-46A8-894D-22194E4F22AE}"/>
    <dgm:cxn modelId="{B6B4E83F-8574-4D7B-8369-87A7A45DD791}" srcId="{8A904B6C-CE6E-4974-98EE-BBDDABFBEDA4}" destId="{2C1D718D-C230-446B-B6A9-E25358A4B474}" srcOrd="6" destOrd="0" parTransId="{09AEC3B2-9A67-4648-8CD2-54E31BA05690}" sibTransId="{0AFC756E-6D82-4E23-855B-5804EE264613}"/>
    <dgm:cxn modelId="{62350C5D-07A7-4DB0-9616-1E122B636C7F}" type="presOf" srcId="{8A904B6C-CE6E-4974-98EE-BBDDABFBEDA4}" destId="{455146BE-7E79-4E3D-9400-03F3BB01E464}" srcOrd="0" destOrd="0" presId="urn:microsoft.com/office/officeart/2005/8/layout/bProcess4"/>
    <dgm:cxn modelId="{BB93540F-8B93-4A6D-949D-632E145A89CD}" type="presOf" srcId="{C6BD8366-9BDB-4316-96E7-70F54517EBB4}" destId="{09EBC9BD-9671-40D4-A496-4F49D596E4FB}" srcOrd="0" destOrd="0" presId="urn:microsoft.com/office/officeart/2005/8/layout/bProcess4"/>
    <dgm:cxn modelId="{EFA4E055-589A-4C7F-8851-36D72C11DDB9}" type="presParOf" srcId="{455146BE-7E79-4E3D-9400-03F3BB01E464}" destId="{F44F34F0-38DA-4BDC-9AEC-654D894BBDAB}" srcOrd="0" destOrd="0" presId="urn:microsoft.com/office/officeart/2005/8/layout/bProcess4"/>
    <dgm:cxn modelId="{DA822DF9-ED5F-48E3-8890-58291EBF4C40}" type="presParOf" srcId="{F44F34F0-38DA-4BDC-9AEC-654D894BBDAB}" destId="{5E1D0E31-5B10-4619-AEC2-6B77196557C8}" srcOrd="0" destOrd="0" presId="urn:microsoft.com/office/officeart/2005/8/layout/bProcess4"/>
    <dgm:cxn modelId="{52D4B427-C55E-43F3-B285-180B790FB9A2}" type="presParOf" srcId="{F44F34F0-38DA-4BDC-9AEC-654D894BBDAB}" destId="{D000825B-78B8-49C1-9ED3-8836025422BB}" srcOrd="1" destOrd="0" presId="urn:microsoft.com/office/officeart/2005/8/layout/bProcess4"/>
    <dgm:cxn modelId="{08CBEA3C-7A36-40BE-AD0B-66B1049D17F6}" type="presParOf" srcId="{455146BE-7E79-4E3D-9400-03F3BB01E464}" destId="{095A691C-205C-4E3A-87A7-B1D546A0D88B}" srcOrd="1" destOrd="0" presId="urn:microsoft.com/office/officeart/2005/8/layout/bProcess4"/>
    <dgm:cxn modelId="{EA2C15E3-761D-4D5D-9122-79C2C5B606D9}" type="presParOf" srcId="{455146BE-7E79-4E3D-9400-03F3BB01E464}" destId="{389924D0-DB56-47BC-923D-6F416407E5A7}" srcOrd="2" destOrd="0" presId="urn:microsoft.com/office/officeart/2005/8/layout/bProcess4"/>
    <dgm:cxn modelId="{9D8FA293-0880-4D4B-866A-EE57AAC6E163}" type="presParOf" srcId="{389924D0-DB56-47BC-923D-6F416407E5A7}" destId="{6FB34BA5-DFD8-4FFE-BB5C-1C0DCBE3B76D}" srcOrd="0" destOrd="0" presId="urn:microsoft.com/office/officeart/2005/8/layout/bProcess4"/>
    <dgm:cxn modelId="{02994E5E-1B1F-4702-9E8D-1BE8A61C2ABE}" type="presParOf" srcId="{389924D0-DB56-47BC-923D-6F416407E5A7}" destId="{0B0FDC64-D50C-4DE4-8F25-14B3E073E700}" srcOrd="1" destOrd="0" presId="urn:microsoft.com/office/officeart/2005/8/layout/bProcess4"/>
    <dgm:cxn modelId="{978543AD-6020-4682-A946-07FB0A1D8FE1}" type="presParOf" srcId="{455146BE-7E79-4E3D-9400-03F3BB01E464}" destId="{9D4E3647-3130-497C-A4A4-BB32086B0883}" srcOrd="3" destOrd="0" presId="urn:microsoft.com/office/officeart/2005/8/layout/bProcess4"/>
    <dgm:cxn modelId="{10FCB2AE-611C-496E-AEB7-D7A724D7F578}" type="presParOf" srcId="{455146BE-7E79-4E3D-9400-03F3BB01E464}" destId="{E52A267E-F2E5-45D9-AD88-46790B7A1BA1}" srcOrd="4" destOrd="0" presId="urn:microsoft.com/office/officeart/2005/8/layout/bProcess4"/>
    <dgm:cxn modelId="{84F3255B-44C2-494F-9AAB-34F26E7BE826}" type="presParOf" srcId="{E52A267E-F2E5-45D9-AD88-46790B7A1BA1}" destId="{57D1FCA3-D22A-4C2F-A5B3-21A12AE9EA74}" srcOrd="0" destOrd="0" presId="urn:microsoft.com/office/officeart/2005/8/layout/bProcess4"/>
    <dgm:cxn modelId="{206E88F0-4D7C-4AA1-A3E1-C7F1197373F5}" type="presParOf" srcId="{E52A267E-F2E5-45D9-AD88-46790B7A1BA1}" destId="{A6AF5D50-49C5-4D09-95E3-4D2FB176E0F9}" srcOrd="1" destOrd="0" presId="urn:microsoft.com/office/officeart/2005/8/layout/bProcess4"/>
    <dgm:cxn modelId="{D3CCD779-F990-41EE-BC74-4246F3207055}" type="presParOf" srcId="{455146BE-7E79-4E3D-9400-03F3BB01E464}" destId="{09EBC9BD-9671-40D4-A496-4F49D596E4FB}" srcOrd="5" destOrd="0" presId="urn:microsoft.com/office/officeart/2005/8/layout/bProcess4"/>
    <dgm:cxn modelId="{C84E23A9-1CAA-44A0-88D3-0887205A858B}" type="presParOf" srcId="{455146BE-7E79-4E3D-9400-03F3BB01E464}" destId="{9D827C45-F606-4781-8C48-14736EC3EA29}" srcOrd="6" destOrd="0" presId="urn:microsoft.com/office/officeart/2005/8/layout/bProcess4"/>
    <dgm:cxn modelId="{4659013B-3561-4FFC-A843-E0523C8051BE}" type="presParOf" srcId="{9D827C45-F606-4781-8C48-14736EC3EA29}" destId="{F12712B8-6534-4BE8-A499-BBA3DE6F12E5}" srcOrd="0" destOrd="0" presId="urn:microsoft.com/office/officeart/2005/8/layout/bProcess4"/>
    <dgm:cxn modelId="{16471E0D-241F-4C8D-B94C-9DE502280468}" type="presParOf" srcId="{9D827C45-F606-4781-8C48-14736EC3EA29}" destId="{249FE4FD-35E7-43E6-990A-E6F186265D60}" srcOrd="1" destOrd="0" presId="urn:microsoft.com/office/officeart/2005/8/layout/bProcess4"/>
    <dgm:cxn modelId="{EBD7F6BF-BCEC-45CA-8333-2BD27C6D55A5}" type="presParOf" srcId="{455146BE-7E79-4E3D-9400-03F3BB01E464}" destId="{5585AB0A-4665-4DB1-86D7-A5D0FBF7E93A}" srcOrd="7" destOrd="0" presId="urn:microsoft.com/office/officeart/2005/8/layout/bProcess4"/>
    <dgm:cxn modelId="{EAB51B63-8BC9-447E-92F8-1DED37F8702F}" type="presParOf" srcId="{455146BE-7E79-4E3D-9400-03F3BB01E464}" destId="{1A5E76E4-452E-4339-B5C3-1B9BBE157CEF}" srcOrd="8" destOrd="0" presId="urn:microsoft.com/office/officeart/2005/8/layout/bProcess4"/>
    <dgm:cxn modelId="{3A847F08-8E34-4AA7-B036-2719DD31F42F}" type="presParOf" srcId="{1A5E76E4-452E-4339-B5C3-1B9BBE157CEF}" destId="{2815DB49-125E-4406-8A9B-E9F107E3D978}" srcOrd="0" destOrd="0" presId="urn:microsoft.com/office/officeart/2005/8/layout/bProcess4"/>
    <dgm:cxn modelId="{46251569-A2A5-4E6A-AE21-5F8A8CBB9C80}" type="presParOf" srcId="{1A5E76E4-452E-4339-B5C3-1B9BBE157CEF}" destId="{5CD1CB11-1078-4195-8AD0-CCA04523D096}" srcOrd="1" destOrd="0" presId="urn:microsoft.com/office/officeart/2005/8/layout/bProcess4"/>
    <dgm:cxn modelId="{69409C79-CA7A-43AC-A975-D683E8B95A56}" type="presParOf" srcId="{455146BE-7E79-4E3D-9400-03F3BB01E464}" destId="{9B3C3F34-C510-47FE-B214-3C6B6818582C}" srcOrd="9" destOrd="0" presId="urn:microsoft.com/office/officeart/2005/8/layout/bProcess4"/>
    <dgm:cxn modelId="{A4E1786E-27CF-4542-844C-A96689297FE7}" type="presParOf" srcId="{455146BE-7E79-4E3D-9400-03F3BB01E464}" destId="{95453AE7-6F9A-4195-A334-52BE0B25EF1F}" srcOrd="10" destOrd="0" presId="urn:microsoft.com/office/officeart/2005/8/layout/bProcess4"/>
    <dgm:cxn modelId="{96D2E591-D121-4CDA-BD7F-D5ADD41A639D}" type="presParOf" srcId="{95453AE7-6F9A-4195-A334-52BE0B25EF1F}" destId="{7AD14F8E-1277-4AF3-A73B-51D446F4CF47}" srcOrd="0" destOrd="0" presId="urn:microsoft.com/office/officeart/2005/8/layout/bProcess4"/>
    <dgm:cxn modelId="{C607C410-848F-45BE-AD15-5042D983E205}" type="presParOf" srcId="{95453AE7-6F9A-4195-A334-52BE0B25EF1F}" destId="{153349CA-2F7D-403A-9B8B-899941E92D3C}" srcOrd="1" destOrd="0" presId="urn:microsoft.com/office/officeart/2005/8/layout/bProcess4"/>
    <dgm:cxn modelId="{7C376C3A-328A-4644-B277-82072C995A96}" type="presParOf" srcId="{455146BE-7E79-4E3D-9400-03F3BB01E464}" destId="{9C294DB2-88AF-409E-836A-5397CC5C0115}" srcOrd="11" destOrd="0" presId="urn:microsoft.com/office/officeart/2005/8/layout/bProcess4"/>
    <dgm:cxn modelId="{D884D977-BF7C-475E-84B5-8351F1094B1C}" type="presParOf" srcId="{455146BE-7E79-4E3D-9400-03F3BB01E464}" destId="{34A3824B-E4A3-4167-9C2F-86FFA8CC0636}" srcOrd="12" destOrd="0" presId="urn:microsoft.com/office/officeart/2005/8/layout/bProcess4"/>
    <dgm:cxn modelId="{5D3E2408-B5DF-4F3D-88C7-8683253DB806}" type="presParOf" srcId="{34A3824B-E4A3-4167-9C2F-86FFA8CC0636}" destId="{0AF5D984-75E5-4743-A02C-03BE065C9372}" srcOrd="0" destOrd="0" presId="urn:microsoft.com/office/officeart/2005/8/layout/bProcess4"/>
    <dgm:cxn modelId="{8D77B4D7-3699-45F8-9FF0-4B7775604A6D}" type="presParOf" srcId="{34A3824B-E4A3-4167-9C2F-86FFA8CC0636}" destId="{2C923CE2-993D-4C5A-A465-D848DAD5EB9C}" srcOrd="1" destOrd="0" presId="urn:microsoft.com/office/officeart/2005/8/layout/bProcess4"/>
    <dgm:cxn modelId="{A2062AB6-CC93-43A1-9C9B-5557325602E2}" type="presParOf" srcId="{455146BE-7E79-4E3D-9400-03F3BB01E464}" destId="{D4F7377C-2697-488E-9FFA-577C33C31402}" srcOrd="13" destOrd="0" presId="urn:microsoft.com/office/officeart/2005/8/layout/bProcess4"/>
    <dgm:cxn modelId="{727D0852-3CB5-4A39-BCF3-F995AB7F9371}" type="presParOf" srcId="{455146BE-7E79-4E3D-9400-03F3BB01E464}" destId="{BFAA9EAC-58C9-4BC2-A8BF-47477C34346F}" srcOrd="14" destOrd="0" presId="urn:microsoft.com/office/officeart/2005/8/layout/bProcess4"/>
    <dgm:cxn modelId="{0E3DAEC5-758E-4A6B-A6D1-A856D9B93FC9}" type="presParOf" srcId="{BFAA9EAC-58C9-4BC2-A8BF-47477C34346F}" destId="{B019E81B-CB8E-4AAA-9D79-3F14C311D294}" srcOrd="0" destOrd="0" presId="urn:microsoft.com/office/officeart/2005/8/layout/bProcess4"/>
    <dgm:cxn modelId="{58FEC6E7-C952-49C9-A3E4-D1CA1C0CDC0A}" type="presParOf" srcId="{BFAA9EAC-58C9-4BC2-A8BF-47477C34346F}" destId="{4CC1894C-0DB2-4947-BE7C-620C31999A3B}" srcOrd="1" destOrd="0" presId="urn:microsoft.com/office/officeart/2005/8/layout/bProcess4"/>
    <dgm:cxn modelId="{5434C506-6DF4-4DE4-BA5E-8A6845C84684}" type="presParOf" srcId="{455146BE-7E79-4E3D-9400-03F3BB01E464}" destId="{BE891A11-3431-40E4-9D99-DDDFF5D73C79}" srcOrd="15" destOrd="0" presId="urn:microsoft.com/office/officeart/2005/8/layout/bProcess4"/>
    <dgm:cxn modelId="{D5CFC211-D8E9-4F73-A4F6-4AEC3341DA4B}" type="presParOf" srcId="{455146BE-7E79-4E3D-9400-03F3BB01E464}" destId="{4B330B36-92ED-4511-B164-8A8790E2EF21}" srcOrd="16" destOrd="0" presId="urn:microsoft.com/office/officeart/2005/8/layout/bProcess4"/>
    <dgm:cxn modelId="{0602728F-0E72-4BDC-9D39-51E4204D5869}" type="presParOf" srcId="{4B330B36-92ED-4511-B164-8A8790E2EF21}" destId="{2F449495-7E1C-48B2-8416-CC5015A90330}" srcOrd="0" destOrd="0" presId="urn:microsoft.com/office/officeart/2005/8/layout/bProcess4"/>
    <dgm:cxn modelId="{73DA73B6-1CD4-4920-B910-7EEA1D7C74B8}" type="presParOf" srcId="{4B330B36-92ED-4511-B164-8A8790E2EF21}" destId="{B132E982-AB2B-4BD2-B1A4-613F11B851D6}"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DA32DB-8344-4F81-88F7-B33711F8EFA2}"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GB"/>
        </a:p>
      </dgm:t>
    </dgm:pt>
    <dgm:pt modelId="{6B23D12B-EEA8-435E-A1B4-C90FB8A58A68}">
      <dgm:prSet phldrT="[Text]" custT="1"/>
      <dgm:spPr>
        <a:solidFill>
          <a:schemeClr val="tx2"/>
        </a:solidFill>
      </dgm:spPr>
      <dgm:t>
        <a:bodyPr/>
        <a:lstStyle/>
        <a:p>
          <a:r>
            <a:rPr lang="en-GB" sz="1100" dirty="0"/>
            <a:t>Interagency governance by the SAB</a:t>
          </a:r>
        </a:p>
      </dgm:t>
    </dgm:pt>
    <dgm:pt modelId="{26A31398-976D-46B3-B6CE-1D05CB0F240D}" type="parTrans" cxnId="{53C987B0-B04F-4650-911F-78F54CA12B96}">
      <dgm:prSet/>
      <dgm:spPr/>
      <dgm:t>
        <a:bodyPr/>
        <a:lstStyle/>
        <a:p>
          <a:endParaRPr lang="en-GB"/>
        </a:p>
      </dgm:t>
    </dgm:pt>
    <dgm:pt modelId="{50FA6B35-1F17-4CE6-BC35-AD170118D7D0}" type="sibTrans" cxnId="{53C987B0-B04F-4650-911F-78F54CA12B96}">
      <dgm:prSet/>
      <dgm:spPr/>
      <dgm:t>
        <a:bodyPr/>
        <a:lstStyle/>
        <a:p>
          <a:endParaRPr lang="en-GB"/>
        </a:p>
      </dgm:t>
    </dgm:pt>
    <dgm:pt modelId="{9703DCA1-5E38-4221-90B4-6BC4D52311C8}">
      <dgm:prSet phldrT="[Text]" custT="1"/>
      <dgm:spPr>
        <a:solidFill>
          <a:schemeClr val="accent5"/>
        </a:solidFill>
      </dgm:spPr>
      <dgm:t>
        <a:bodyPr/>
        <a:lstStyle/>
        <a:p>
          <a:r>
            <a:rPr lang="en-GB" sz="1100" dirty="0" smtClean="0"/>
            <a:t>Organisational support for team members</a:t>
          </a:r>
          <a:endParaRPr lang="en-GB" sz="1100" dirty="0"/>
        </a:p>
      </dgm:t>
    </dgm:pt>
    <dgm:pt modelId="{0825D02F-3A04-4020-91D0-2369DE3F50DB}" type="parTrans" cxnId="{AB17219C-D7E8-4F07-8570-F48CA0A6D438}">
      <dgm:prSet/>
      <dgm:spPr/>
      <dgm:t>
        <a:bodyPr/>
        <a:lstStyle/>
        <a:p>
          <a:endParaRPr lang="en-GB"/>
        </a:p>
      </dgm:t>
    </dgm:pt>
    <dgm:pt modelId="{F3F686AF-F3F0-43CC-9328-4E8543C89C4B}" type="sibTrans" cxnId="{AB17219C-D7E8-4F07-8570-F48CA0A6D438}">
      <dgm:prSet/>
      <dgm:spPr/>
      <dgm:t>
        <a:bodyPr/>
        <a:lstStyle/>
        <a:p>
          <a:endParaRPr lang="en-GB"/>
        </a:p>
      </dgm:t>
    </dgm:pt>
    <dgm:pt modelId="{6809BC42-1106-49C0-B7EB-BEFF2044AEB0}">
      <dgm:prSet phldrT="[Text]"/>
      <dgm:spPr>
        <a:solidFill>
          <a:schemeClr val="accent3"/>
        </a:solidFill>
      </dgm:spPr>
      <dgm:t>
        <a:bodyPr/>
        <a:lstStyle/>
        <a:p>
          <a:r>
            <a:rPr lang="en-GB" dirty="0" smtClean="0"/>
            <a:t>Team around the person</a:t>
          </a:r>
          <a:endParaRPr lang="en-GB" dirty="0"/>
        </a:p>
      </dgm:t>
    </dgm:pt>
    <dgm:pt modelId="{3B515446-DEB2-4EBF-B2A9-1877F3D314B3}" type="parTrans" cxnId="{7A5A6658-C7F9-416D-BD2B-07191192F948}">
      <dgm:prSet/>
      <dgm:spPr/>
      <dgm:t>
        <a:bodyPr/>
        <a:lstStyle/>
        <a:p>
          <a:endParaRPr lang="en-GB"/>
        </a:p>
      </dgm:t>
    </dgm:pt>
    <dgm:pt modelId="{EA87890A-C971-4E37-AA1E-5D76272EE0C9}" type="sibTrans" cxnId="{7A5A6658-C7F9-416D-BD2B-07191192F948}">
      <dgm:prSet/>
      <dgm:spPr/>
      <dgm:t>
        <a:bodyPr/>
        <a:lstStyle/>
        <a:p>
          <a:endParaRPr lang="en-GB"/>
        </a:p>
      </dgm:t>
    </dgm:pt>
    <dgm:pt modelId="{BB76A146-8AC7-412D-B95E-438B383B23CF}">
      <dgm:prSet phldrT="[Text]"/>
      <dgm:spPr/>
      <dgm:t>
        <a:bodyPr/>
        <a:lstStyle/>
        <a:p>
          <a:r>
            <a:rPr lang="en-GB" dirty="0"/>
            <a:t>Adult</a:t>
          </a:r>
        </a:p>
      </dgm:t>
    </dgm:pt>
    <dgm:pt modelId="{183D6794-163F-4FE8-9D7F-6841A19E538F}" type="parTrans" cxnId="{0C641FEB-EFC7-4C10-8841-9F500779CBCE}">
      <dgm:prSet/>
      <dgm:spPr/>
      <dgm:t>
        <a:bodyPr/>
        <a:lstStyle/>
        <a:p>
          <a:endParaRPr lang="en-GB"/>
        </a:p>
      </dgm:t>
    </dgm:pt>
    <dgm:pt modelId="{79DCE5AD-7559-47AA-A6ED-D62D3BC1FC16}" type="sibTrans" cxnId="{0C641FEB-EFC7-4C10-8841-9F500779CBCE}">
      <dgm:prSet/>
      <dgm:spPr/>
      <dgm:t>
        <a:bodyPr/>
        <a:lstStyle/>
        <a:p>
          <a:endParaRPr lang="en-GB"/>
        </a:p>
      </dgm:t>
    </dgm:pt>
    <dgm:pt modelId="{057E1631-6C6E-4936-8829-24813EF34C6F}">
      <dgm:prSet/>
      <dgm:spPr/>
      <dgm:t>
        <a:bodyPr/>
        <a:lstStyle/>
        <a:p>
          <a:r>
            <a:rPr lang="en-GB" dirty="0"/>
            <a:t>Legal, policy and financial context </a:t>
          </a:r>
        </a:p>
      </dgm:t>
    </dgm:pt>
    <dgm:pt modelId="{26984D28-8562-4F02-8C52-3E1D041CFB05}" type="parTrans" cxnId="{B3D8D4AE-59CD-4393-9ACF-FDCB4F3104AE}">
      <dgm:prSet/>
      <dgm:spPr/>
      <dgm:t>
        <a:bodyPr/>
        <a:lstStyle/>
        <a:p>
          <a:endParaRPr lang="en-GB"/>
        </a:p>
      </dgm:t>
    </dgm:pt>
    <dgm:pt modelId="{A67D2C69-CB41-44DA-B01A-313DF83310CE}" type="sibTrans" cxnId="{B3D8D4AE-59CD-4393-9ACF-FDCB4F3104AE}">
      <dgm:prSet/>
      <dgm:spPr/>
      <dgm:t>
        <a:bodyPr/>
        <a:lstStyle/>
        <a:p>
          <a:endParaRPr lang="en-GB"/>
        </a:p>
      </dgm:t>
    </dgm:pt>
    <dgm:pt modelId="{2CD136F9-DF78-4725-97EB-E7332ED0FE07}" type="pres">
      <dgm:prSet presAssocID="{8FDA32DB-8344-4F81-88F7-B33711F8EFA2}" presName="Name0" presStyleCnt="0">
        <dgm:presLayoutVars>
          <dgm:chMax val="7"/>
          <dgm:resizeHandles val="exact"/>
        </dgm:presLayoutVars>
      </dgm:prSet>
      <dgm:spPr/>
      <dgm:t>
        <a:bodyPr/>
        <a:lstStyle/>
        <a:p>
          <a:endParaRPr lang="en-GB"/>
        </a:p>
      </dgm:t>
    </dgm:pt>
    <dgm:pt modelId="{CA35B35F-1891-4AB8-9856-211EE5DD8504}" type="pres">
      <dgm:prSet presAssocID="{8FDA32DB-8344-4F81-88F7-B33711F8EFA2}" presName="comp1" presStyleCnt="0"/>
      <dgm:spPr/>
    </dgm:pt>
    <dgm:pt modelId="{DBBCB5CE-A0C6-4E53-911E-5DDB77806965}" type="pres">
      <dgm:prSet presAssocID="{8FDA32DB-8344-4F81-88F7-B33711F8EFA2}" presName="circle1" presStyleLbl="node1" presStyleIdx="0" presStyleCnt="5"/>
      <dgm:spPr/>
      <dgm:t>
        <a:bodyPr/>
        <a:lstStyle/>
        <a:p>
          <a:endParaRPr lang="en-GB"/>
        </a:p>
      </dgm:t>
    </dgm:pt>
    <dgm:pt modelId="{04FB3656-DD0A-4367-AFC2-9FEDDD8939FF}" type="pres">
      <dgm:prSet presAssocID="{8FDA32DB-8344-4F81-88F7-B33711F8EFA2}" presName="c1text" presStyleLbl="node1" presStyleIdx="0" presStyleCnt="5">
        <dgm:presLayoutVars>
          <dgm:bulletEnabled val="1"/>
        </dgm:presLayoutVars>
      </dgm:prSet>
      <dgm:spPr/>
      <dgm:t>
        <a:bodyPr/>
        <a:lstStyle/>
        <a:p>
          <a:endParaRPr lang="en-GB"/>
        </a:p>
      </dgm:t>
    </dgm:pt>
    <dgm:pt modelId="{8BD5B6D5-DE5F-4EE3-98B5-99AFB85B05A6}" type="pres">
      <dgm:prSet presAssocID="{8FDA32DB-8344-4F81-88F7-B33711F8EFA2}" presName="comp2" presStyleCnt="0"/>
      <dgm:spPr/>
    </dgm:pt>
    <dgm:pt modelId="{5EFA0694-AF69-4193-BE39-F536FA40AC3B}" type="pres">
      <dgm:prSet presAssocID="{8FDA32DB-8344-4F81-88F7-B33711F8EFA2}" presName="circle2" presStyleLbl="node1" presStyleIdx="1" presStyleCnt="5"/>
      <dgm:spPr/>
      <dgm:t>
        <a:bodyPr/>
        <a:lstStyle/>
        <a:p>
          <a:endParaRPr lang="en-GB"/>
        </a:p>
      </dgm:t>
    </dgm:pt>
    <dgm:pt modelId="{AC3DB65D-5CD8-474A-8546-93BA540C06C1}" type="pres">
      <dgm:prSet presAssocID="{8FDA32DB-8344-4F81-88F7-B33711F8EFA2}" presName="c2text" presStyleLbl="node1" presStyleIdx="1" presStyleCnt="5">
        <dgm:presLayoutVars>
          <dgm:bulletEnabled val="1"/>
        </dgm:presLayoutVars>
      </dgm:prSet>
      <dgm:spPr/>
      <dgm:t>
        <a:bodyPr/>
        <a:lstStyle/>
        <a:p>
          <a:endParaRPr lang="en-GB"/>
        </a:p>
      </dgm:t>
    </dgm:pt>
    <dgm:pt modelId="{9C985949-B806-4E0E-B1E9-6054B7F4AD8B}" type="pres">
      <dgm:prSet presAssocID="{8FDA32DB-8344-4F81-88F7-B33711F8EFA2}" presName="comp3" presStyleCnt="0"/>
      <dgm:spPr/>
    </dgm:pt>
    <dgm:pt modelId="{01A6DCD9-F4D7-4D91-A1C3-1D7415C19D56}" type="pres">
      <dgm:prSet presAssocID="{8FDA32DB-8344-4F81-88F7-B33711F8EFA2}" presName="circle3" presStyleLbl="node1" presStyleIdx="2" presStyleCnt="5"/>
      <dgm:spPr/>
      <dgm:t>
        <a:bodyPr/>
        <a:lstStyle/>
        <a:p>
          <a:endParaRPr lang="en-GB"/>
        </a:p>
      </dgm:t>
    </dgm:pt>
    <dgm:pt modelId="{610DEEB3-E012-407E-AF25-1EDECBFE4FF2}" type="pres">
      <dgm:prSet presAssocID="{8FDA32DB-8344-4F81-88F7-B33711F8EFA2}" presName="c3text" presStyleLbl="node1" presStyleIdx="2" presStyleCnt="5">
        <dgm:presLayoutVars>
          <dgm:bulletEnabled val="1"/>
        </dgm:presLayoutVars>
      </dgm:prSet>
      <dgm:spPr/>
      <dgm:t>
        <a:bodyPr/>
        <a:lstStyle/>
        <a:p>
          <a:endParaRPr lang="en-GB"/>
        </a:p>
      </dgm:t>
    </dgm:pt>
    <dgm:pt modelId="{85D75602-CAC3-4789-8420-37302C6CE6E6}" type="pres">
      <dgm:prSet presAssocID="{8FDA32DB-8344-4F81-88F7-B33711F8EFA2}" presName="comp4" presStyleCnt="0"/>
      <dgm:spPr/>
    </dgm:pt>
    <dgm:pt modelId="{C54A1EF9-4046-41B6-AE67-EBC861C4F412}" type="pres">
      <dgm:prSet presAssocID="{8FDA32DB-8344-4F81-88F7-B33711F8EFA2}" presName="circle4" presStyleLbl="node1" presStyleIdx="3" presStyleCnt="5"/>
      <dgm:spPr/>
      <dgm:t>
        <a:bodyPr/>
        <a:lstStyle/>
        <a:p>
          <a:endParaRPr lang="en-GB"/>
        </a:p>
      </dgm:t>
    </dgm:pt>
    <dgm:pt modelId="{AC0C0651-917C-42D0-B4D2-4E18B20E20CB}" type="pres">
      <dgm:prSet presAssocID="{8FDA32DB-8344-4F81-88F7-B33711F8EFA2}" presName="c4text" presStyleLbl="node1" presStyleIdx="3" presStyleCnt="5">
        <dgm:presLayoutVars>
          <dgm:bulletEnabled val="1"/>
        </dgm:presLayoutVars>
      </dgm:prSet>
      <dgm:spPr/>
      <dgm:t>
        <a:bodyPr/>
        <a:lstStyle/>
        <a:p>
          <a:endParaRPr lang="en-GB"/>
        </a:p>
      </dgm:t>
    </dgm:pt>
    <dgm:pt modelId="{0CAEA85F-2A25-4806-BB9B-E0134D2B9294}" type="pres">
      <dgm:prSet presAssocID="{8FDA32DB-8344-4F81-88F7-B33711F8EFA2}" presName="comp5" presStyleCnt="0"/>
      <dgm:spPr/>
    </dgm:pt>
    <dgm:pt modelId="{682A69D8-D4B7-4231-A791-BBA5FECFD48B}" type="pres">
      <dgm:prSet presAssocID="{8FDA32DB-8344-4F81-88F7-B33711F8EFA2}" presName="circle5" presStyleLbl="node1" presStyleIdx="4" presStyleCnt="5"/>
      <dgm:spPr/>
      <dgm:t>
        <a:bodyPr/>
        <a:lstStyle/>
        <a:p>
          <a:endParaRPr lang="en-GB"/>
        </a:p>
      </dgm:t>
    </dgm:pt>
    <dgm:pt modelId="{27696410-379C-41DC-9ACC-3E0BE5461EA9}" type="pres">
      <dgm:prSet presAssocID="{8FDA32DB-8344-4F81-88F7-B33711F8EFA2}" presName="c5text" presStyleLbl="node1" presStyleIdx="4" presStyleCnt="5">
        <dgm:presLayoutVars>
          <dgm:bulletEnabled val="1"/>
        </dgm:presLayoutVars>
      </dgm:prSet>
      <dgm:spPr/>
      <dgm:t>
        <a:bodyPr/>
        <a:lstStyle/>
        <a:p>
          <a:endParaRPr lang="en-GB"/>
        </a:p>
      </dgm:t>
    </dgm:pt>
  </dgm:ptLst>
  <dgm:cxnLst>
    <dgm:cxn modelId="{53C987B0-B04F-4650-911F-78F54CA12B96}" srcId="{8FDA32DB-8344-4F81-88F7-B33711F8EFA2}" destId="{6B23D12B-EEA8-435E-A1B4-C90FB8A58A68}" srcOrd="1" destOrd="0" parTransId="{26A31398-976D-46B3-B6CE-1D05CB0F240D}" sibTransId="{50FA6B35-1F17-4CE6-BC35-AD170118D7D0}"/>
    <dgm:cxn modelId="{5B96BDD0-33C0-4FA7-9539-77D086C7584B}" type="presOf" srcId="{BB76A146-8AC7-412D-B95E-438B383B23CF}" destId="{27696410-379C-41DC-9ACC-3E0BE5461EA9}" srcOrd="1" destOrd="0" presId="urn:microsoft.com/office/officeart/2005/8/layout/venn2"/>
    <dgm:cxn modelId="{0C641FEB-EFC7-4C10-8841-9F500779CBCE}" srcId="{8FDA32DB-8344-4F81-88F7-B33711F8EFA2}" destId="{BB76A146-8AC7-412D-B95E-438B383B23CF}" srcOrd="4" destOrd="0" parTransId="{183D6794-163F-4FE8-9D7F-6841A19E538F}" sibTransId="{79DCE5AD-7559-47AA-A6ED-D62D3BC1FC16}"/>
    <dgm:cxn modelId="{51A977B3-999A-4654-941A-CCDB2C0FCBDC}" type="presOf" srcId="{057E1631-6C6E-4936-8829-24813EF34C6F}" destId="{04FB3656-DD0A-4367-AFC2-9FEDDD8939FF}" srcOrd="1" destOrd="0" presId="urn:microsoft.com/office/officeart/2005/8/layout/venn2"/>
    <dgm:cxn modelId="{019B8F4E-8A6D-4897-A274-46871FC930E2}" type="presOf" srcId="{BB76A146-8AC7-412D-B95E-438B383B23CF}" destId="{682A69D8-D4B7-4231-A791-BBA5FECFD48B}" srcOrd="0" destOrd="0" presId="urn:microsoft.com/office/officeart/2005/8/layout/venn2"/>
    <dgm:cxn modelId="{4EE1070E-4F25-42CE-AF42-C3ABC8FF514A}" type="presOf" srcId="{9703DCA1-5E38-4221-90B4-6BC4D52311C8}" destId="{01A6DCD9-F4D7-4D91-A1C3-1D7415C19D56}" srcOrd="0" destOrd="0" presId="urn:microsoft.com/office/officeart/2005/8/layout/venn2"/>
    <dgm:cxn modelId="{AB17219C-D7E8-4F07-8570-F48CA0A6D438}" srcId="{8FDA32DB-8344-4F81-88F7-B33711F8EFA2}" destId="{9703DCA1-5E38-4221-90B4-6BC4D52311C8}" srcOrd="2" destOrd="0" parTransId="{0825D02F-3A04-4020-91D0-2369DE3F50DB}" sibTransId="{F3F686AF-F3F0-43CC-9328-4E8543C89C4B}"/>
    <dgm:cxn modelId="{ED1AAD60-D402-4BBE-B42F-229B5D5CAE78}" type="presOf" srcId="{6809BC42-1106-49C0-B7EB-BEFF2044AEB0}" destId="{C54A1EF9-4046-41B6-AE67-EBC861C4F412}" srcOrd="0" destOrd="0" presId="urn:microsoft.com/office/officeart/2005/8/layout/venn2"/>
    <dgm:cxn modelId="{9E587130-95F2-4EC2-9B3A-8279CA096723}" type="presOf" srcId="{6B23D12B-EEA8-435E-A1B4-C90FB8A58A68}" destId="{AC3DB65D-5CD8-474A-8546-93BA540C06C1}" srcOrd="1" destOrd="0" presId="urn:microsoft.com/office/officeart/2005/8/layout/venn2"/>
    <dgm:cxn modelId="{8D22DAA8-14EC-4FA9-B056-6BC32D47B923}" type="presOf" srcId="{6809BC42-1106-49C0-B7EB-BEFF2044AEB0}" destId="{AC0C0651-917C-42D0-B4D2-4E18B20E20CB}" srcOrd="1" destOrd="0" presId="urn:microsoft.com/office/officeart/2005/8/layout/venn2"/>
    <dgm:cxn modelId="{D7DF277C-F0AD-4DC9-BDC4-CBC1E789AEEC}" type="presOf" srcId="{057E1631-6C6E-4936-8829-24813EF34C6F}" destId="{DBBCB5CE-A0C6-4E53-911E-5DDB77806965}" srcOrd="0" destOrd="0" presId="urn:microsoft.com/office/officeart/2005/8/layout/venn2"/>
    <dgm:cxn modelId="{63363B02-1A6C-4EAF-A600-AE5384F1CA54}" type="presOf" srcId="{8FDA32DB-8344-4F81-88F7-B33711F8EFA2}" destId="{2CD136F9-DF78-4725-97EB-E7332ED0FE07}" srcOrd="0" destOrd="0" presId="urn:microsoft.com/office/officeart/2005/8/layout/venn2"/>
    <dgm:cxn modelId="{B86E5071-A724-4090-AAE7-1BE14BF253FB}" type="presOf" srcId="{6B23D12B-EEA8-435E-A1B4-C90FB8A58A68}" destId="{5EFA0694-AF69-4193-BE39-F536FA40AC3B}" srcOrd="0" destOrd="0" presId="urn:microsoft.com/office/officeart/2005/8/layout/venn2"/>
    <dgm:cxn modelId="{B3D8D4AE-59CD-4393-9ACF-FDCB4F3104AE}" srcId="{8FDA32DB-8344-4F81-88F7-B33711F8EFA2}" destId="{057E1631-6C6E-4936-8829-24813EF34C6F}" srcOrd="0" destOrd="0" parTransId="{26984D28-8562-4F02-8C52-3E1D041CFB05}" sibTransId="{A67D2C69-CB41-44DA-B01A-313DF83310CE}"/>
    <dgm:cxn modelId="{EAC61A8E-8385-457A-AD70-C46C61F7CF57}" type="presOf" srcId="{9703DCA1-5E38-4221-90B4-6BC4D52311C8}" destId="{610DEEB3-E012-407E-AF25-1EDECBFE4FF2}" srcOrd="1" destOrd="0" presId="urn:microsoft.com/office/officeart/2005/8/layout/venn2"/>
    <dgm:cxn modelId="{7A5A6658-C7F9-416D-BD2B-07191192F948}" srcId="{8FDA32DB-8344-4F81-88F7-B33711F8EFA2}" destId="{6809BC42-1106-49C0-B7EB-BEFF2044AEB0}" srcOrd="3" destOrd="0" parTransId="{3B515446-DEB2-4EBF-B2A9-1877F3D314B3}" sibTransId="{EA87890A-C971-4E37-AA1E-5D76272EE0C9}"/>
    <dgm:cxn modelId="{B3E4E817-DDFE-47D0-84F5-632205D0F650}" type="presParOf" srcId="{2CD136F9-DF78-4725-97EB-E7332ED0FE07}" destId="{CA35B35F-1891-4AB8-9856-211EE5DD8504}" srcOrd="0" destOrd="0" presId="urn:microsoft.com/office/officeart/2005/8/layout/venn2"/>
    <dgm:cxn modelId="{A50E36F4-D4D5-4F98-A13F-29357FFAEC30}" type="presParOf" srcId="{CA35B35F-1891-4AB8-9856-211EE5DD8504}" destId="{DBBCB5CE-A0C6-4E53-911E-5DDB77806965}" srcOrd="0" destOrd="0" presId="urn:microsoft.com/office/officeart/2005/8/layout/venn2"/>
    <dgm:cxn modelId="{29300C40-617C-405D-BF14-CC43A940FD76}" type="presParOf" srcId="{CA35B35F-1891-4AB8-9856-211EE5DD8504}" destId="{04FB3656-DD0A-4367-AFC2-9FEDDD8939FF}" srcOrd="1" destOrd="0" presId="urn:microsoft.com/office/officeart/2005/8/layout/venn2"/>
    <dgm:cxn modelId="{488F593F-5FD6-4E59-84F8-6189E6BFC4EF}" type="presParOf" srcId="{2CD136F9-DF78-4725-97EB-E7332ED0FE07}" destId="{8BD5B6D5-DE5F-4EE3-98B5-99AFB85B05A6}" srcOrd="1" destOrd="0" presId="urn:microsoft.com/office/officeart/2005/8/layout/venn2"/>
    <dgm:cxn modelId="{FC11B2DF-6C00-4384-926A-CB24DD7668F3}" type="presParOf" srcId="{8BD5B6D5-DE5F-4EE3-98B5-99AFB85B05A6}" destId="{5EFA0694-AF69-4193-BE39-F536FA40AC3B}" srcOrd="0" destOrd="0" presId="urn:microsoft.com/office/officeart/2005/8/layout/venn2"/>
    <dgm:cxn modelId="{F63ED52D-CC1A-40F8-A69F-17E024D82B89}" type="presParOf" srcId="{8BD5B6D5-DE5F-4EE3-98B5-99AFB85B05A6}" destId="{AC3DB65D-5CD8-474A-8546-93BA540C06C1}" srcOrd="1" destOrd="0" presId="urn:microsoft.com/office/officeart/2005/8/layout/venn2"/>
    <dgm:cxn modelId="{9BD1DDF8-D612-474D-8682-399BAFCCED0B}" type="presParOf" srcId="{2CD136F9-DF78-4725-97EB-E7332ED0FE07}" destId="{9C985949-B806-4E0E-B1E9-6054B7F4AD8B}" srcOrd="2" destOrd="0" presId="urn:microsoft.com/office/officeart/2005/8/layout/venn2"/>
    <dgm:cxn modelId="{0659C3EC-C486-43D6-B260-494781CD3C4A}" type="presParOf" srcId="{9C985949-B806-4E0E-B1E9-6054B7F4AD8B}" destId="{01A6DCD9-F4D7-4D91-A1C3-1D7415C19D56}" srcOrd="0" destOrd="0" presId="urn:microsoft.com/office/officeart/2005/8/layout/venn2"/>
    <dgm:cxn modelId="{6938F246-6897-4B6C-9080-305C42561E01}" type="presParOf" srcId="{9C985949-B806-4E0E-B1E9-6054B7F4AD8B}" destId="{610DEEB3-E012-407E-AF25-1EDECBFE4FF2}" srcOrd="1" destOrd="0" presId="urn:microsoft.com/office/officeart/2005/8/layout/venn2"/>
    <dgm:cxn modelId="{1C790867-365A-4EDA-8B92-81E6A8086EB1}" type="presParOf" srcId="{2CD136F9-DF78-4725-97EB-E7332ED0FE07}" destId="{85D75602-CAC3-4789-8420-37302C6CE6E6}" srcOrd="3" destOrd="0" presId="urn:microsoft.com/office/officeart/2005/8/layout/venn2"/>
    <dgm:cxn modelId="{3474264B-4EB8-41AA-86FA-E865124663B5}" type="presParOf" srcId="{85D75602-CAC3-4789-8420-37302C6CE6E6}" destId="{C54A1EF9-4046-41B6-AE67-EBC861C4F412}" srcOrd="0" destOrd="0" presId="urn:microsoft.com/office/officeart/2005/8/layout/venn2"/>
    <dgm:cxn modelId="{6BF4FB39-89BD-47FE-8836-AF1021A94FB3}" type="presParOf" srcId="{85D75602-CAC3-4789-8420-37302C6CE6E6}" destId="{AC0C0651-917C-42D0-B4D2-4E18B20E20CB}" srcOrd="1" destOrd="0" presId="urn:microsoft.com/office/officeart/2005/8/layout/venn2"/>
    <dgm:cxn modelId="{0F100EAA-8C0B-4B39-9311-2C31B8EE3746}" type="presParOf" srcId="{2CD136F9-DF78-4725-97EB-E7332ED0FE07}" destId="{0CAEA85F-2A25-4806-BB9B-E0134D2B9294}" srcOrd="4" destOrd="0" presId="urn:microsoft.com/office/officeart/2005/8/layout/venn2"/>
    <dgm:cxn modelId="{03438AB6-186E-4847-A3D4-AAF08B90A555}" type="presParOf" srcId="{0CAEA85F-2A25-4806-BB9B-E0134D2B9294}" destId="{682A69D8-D4B7-4231-A791-BBA5FECFD48B}" srcOrd="0" destOrd="0" presId="urn:microsoft.com/office/officeart/2005/8/layout/venn2"/>
    <dgm:cxn modelId="{AA7741DE-F88D-4B98-A06C-59007F2AB5B8}" type="presParOf" srcId="{0CAEA85F-2A25-4806-BB9B-E0134D2B9294}" destId="{27696410-379C-41DC-9ACC-3E0BE5461EA9}"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44F4C2-3C06-40FE-86E0-DD85B8E1120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6CC114E8-973F-4213-B560-3DD6527FC95F}">
      <dgm:prSet phldrT="[Text]"/>
      <dgm:spPr/>
      <dgm:t>
        <a:bodyPr/>
        <a:lstStyle/>
        <a:p>
          <a:r>
            <a:rPr lang="en-GB" dirty="0" smtClean="0"/>
            <a:t>Person-centred approach, keeping in contact</a:t>
          </a:r>
          <a:endParaRPr lang="en-GB" dirty="0"/>
        </a:p>
      </dgm:t>
    </dgm:pt>
    <dgm:pt modelId="{30C50D99-43DB-44DE-94BF-DE360FD28FF3}" type="parTrans" cxnId="{B931E2C4-30DC-4C51-AC7C-27E4D1895673}">
      <dgm:prSet/>
      <dgm:spPr/>
      <dgm:t>
        <a:bodyPr/>
        <a:lstStyle/>
        <a:p>
          <a:endParaRPr lang="en-GB"/>
        </a:p>
      </dgm:t>
    </dgm:pt>
    <dgm:pt modelId="{6582E3C0-39E9-4F4E-A82E-79F7273CCEEE}" type="sibTrans" cxnId="{B931E2C4-30DC-4C51-AC7C-27E4D1895673}">
      <dgm:prSet/>
      <dgm:spPr/>
      <dgm:t>
        <a:bodyPr/>
        <a:lstStyle/>
        <a:p>
          <a:endParaRPr lang="en-GB"/>
        </a:p>
      </dgm:t>
    </dgm:pt>
    <dgm:pt modelId="{9055461E-16C7-4289-851D-A23B69F77E35}">
      <dgm:prSet phldrT="[Text]"/>
      <dgm:spPr/>
      <dgm:t>
        <a:bodyPr/>
        <a:lstStyle/>
        <a:p>
          <a:r>
            <a:rPr lang="en-GB" dirty="0" smtClean="0"/>
            <a:t>Thorough mental capacity and mental health assessments</a:t>
          </a:r>
          <a:endParaRPr lang="en-GB" dirty="0"/>
        </a:p>
      </dgm:t>
    </dgm:pt>
    <dgm:pt modelId="{282FBDB4-2E89-4D49-BCCB-9299C56D0B16}" type="parTrans" cxnId="{50B20F01-A17B-4871-844F-844D96155ADE}">
      <dgm:prSet/>
      <dgm:spPr/>
      <dgm:t>
        <a:bodyPr/>
        <a:lstStyle/>
        <a:p>
          <a:endParaRPr lang="en-GB"/>
        </a:p>
      </dgm:t>
    </dgm:pt>
    <dgm:pt modelId="{DF2D71E8-6E60-40EB-BAE0-1955870BB892}" type="sibTrans" cxnId="{50B20F01-A17B-4871-844F-844D96155ADE}">
      <dgm:prSet/>
      <dgm:spPr/>
      <dgm:t>
        <a:bodyPr/>
        <a:lstStyle/>
        <a:p>
          <a:endParaRPr lang="en-GB"/>
        </a:p>
      </dgm:t>
    </dgm:pt>
    <dgm:pt modelId="{FD146519-23BB-46BC-862C-D52ED2FD4C1E}">
      <dgm:prSet phldrT="[Text]"/>
      <dgm:spPr/>
      <dgm:t>
        <a:bodyPr/>
        <a:lstStyle/>
        <a:p>
          <a:r>
            <a:rPr lang="en-GB" dirty="0" smtClean="0"/>
            <a:t>Thinking family</a:t>
          </a:r>
          <a:endParaRPr lang="en-GB" dirty="0"/>
        </a:p>
      </dgm:t>
    </dgm:pt>
    <dgm:pt modelId="{E04869BE-5BB3-4468-8508-64021CF12CA2}" type="parTrans" cxnId="{398C0E83-1DC8-494D-A4B6-FD47D490471F}">
      <dgm:prSet/>
      <dgm:spPr/>
      <dgm:t>
        <a:bodyPr/>
        <a:lstStyle/>
        <a:p>
          <a:endParaRPr lang="en-GB"/>
        </a:p>
      </dgm:t>
    </dgm:pt>
    <dgm:pt modelId="{23CB874D-D77C-466D-9EC8-E84E003ED22C}" type="sibTrans" cxnId="{398C0E83-1DC8-494D-A4B6-FD47D490471F}">
      <dgm:prSet/>
      <dgm:spPr/>
      <dgm:t>
        <a:bodyPr/>
        <a:lstStyle/>
        <a:p>
          <a:endParaRPr lang="en-GB"/>
        </a:p>
      </dgm:t>
    </dgm:pt>
    <dgm:pt modelId="{09943AA2-726A-4891-8FD8-ECA33DA5EAE7}">
      <dgm:prSet phldrT="[Text]"/>
      <dgm:spPr/>
      <dgm:t>
        <a:bodyPr/>
        <a:lstStyle/>
        <a:p>
          <a:r>
            <a:rPr lang="en-GB" dirty="0" smtClean="0"/>
            <a:t>Exploring the impact of trauma and adverse </a:t>
          </a:r>
          <a:r>
            <a:rPr lang="en-GB" dirty="0" err="1" smtClean="0"/>
            <a:t>exepriences</a:t>
          </a:r>
          <a:endParaRPr lang="en-GB" dirty="0"/>
        </a:p>
      </dgm:t>
    </dgm:pt>
    <dgm:pt modelId="{0326CDDB-5E59-41F8-924C-6F2CF66A1494}" type="parTrans" cxnId="{4AB3C6DF-FD72-4327-A16D-D000E682F8A8}">
      <dgm:prSet/>
      <dgm:spPr/>
      <dgm:t>
        <a:bodyPr/>
        <a:lstStyle/>
        <a:p>
          <a:endParaRPr lang="en-GB"/>
        </a:p>
      </dgm:t>
    </dgm:pt>
    <dgm:pt modelId="{C7663F86-5CAE-4209-AE7F-9790DA10E80D}" type="sibTrans" cxnId="{4AB3C6DF-FD72-4327-A16D-D000E682F8A8}">
      <dgm:prSet/>
      <dgm:spPr/>
      <dgm:t>
        <a:bodyPr/>
        <a:lstStyle/>
        <a:p>
          <a:endParaRPr lang="en-GB"/>
        </a:p>
      </dgm:t>
    </dgm:pt>
    <dgm:pt modelId="{46B03BCD-FB2B-4074-B155-89E190712966}">
      <dgm:prSet phldrT="[Text]"/>
      <dgm:spPr/>
      <dgm:t>
        <a:bodyPr/>
        <a:lstStyle/>
        <a:p>
          <a:r>
            <a:rPr lang="en-GB" dirty="0" smtClean="0"/>
            <a:t>Exploring non-engagement and repeating patterns</a:t>
          </a:r>
          <a:endParaRPr lang="en-GB" dirty="0"/>
        </a:p>
      </dgm:t>
    </dgm:pt>
    <dgm:pt modelId="{9649E1F6-020B-410D-AD7E-E80688EB4B23}" type="parTrans" cxnId="{AFF97147-A220-4BF2-8035-4099B73CE9FE}">
      <dgm:prSet/>
      <dgm:spPr/>
      <dgm:t>
        <a:bodyPr/>
        <a:lstStyle/>
        <a:p>
          <a:endParaRPr lang="en-GB"/>
        </a:p>
      </dgm:t>
    </dgm:pt>
    <dgm:pt modelId="{49EDC459-286F-4378-B8C0-8332A624528E}" type="sibTrans" cxnId="{AFF97147-A220-4BF2-8035-4099B73CE9FE}">
      <dgm:prSet/>
      <dgm:spPr/>
      <dgm:t>
        <a:bodyPr/>
        <a:lstStyle/>
        <a:p>
          <a:endParaRPr lang="en-GB"/>
        </a:p>
      </dgm:t>
    </dgm:pt>
    <dgm:pt modelId="{E1C92492-2FC7-4FE8-ABA5-E00E551723A9}">
      <dgm:prSet/>
      <dgm:spPr/>
      <dgm:t>
        <a:bodyPr/>
        <a:lstStyle/>
        <a:p>
          <a:r>
            <a:rPr lang="en-GB" dirty="0" smtClean="0"/>
            <a:t>Understanding the person’s history</a:t>
          </a:r>
          <a:endParaRPr lang="en-GB" dirty="0"/>
        </a:p>
      </dgm:t>
    </dgm:pt>
    <dgm:pt modelId="{6AE3F216-2E7E-4608-9E79-1DD0BA91A267}" type="parTrans" cxnId="{C300BF8B-3EF6-45A3-9808-8416BB9292CD}">
      <dgm:prSet/>
      <dgm:spPr/>
      <dgm:t>
        <a:bodyPr/>
        <a:lstStyle/>
        <a:p>
          <a:endParaRPr lang="en-US"/>
        </a:p>
      </dgm:t>
    </dgm:pt>
    <dgm:pt modelId="{674AE400-B9EC-4BFA-BD4D-A5105014BAF1}" type="sibTrans" cxnId="{C300BF8B-3EF6-45A3-9808-8416BB9292CD}">
      <dgm:prSet/>
      <dgm:spPr/>
      <dgm:t>
        <a:bodyPr/>
        <a:lstStyle/>
        <a:p>
          <a:endParaRPr lang="en-US"/>
        </a:p>
      </dgm:t>
    </dgm:pt>
    <dgm:pt modelId="{AC0B6C0C-63CB-427B-9698-F366130DE5A3}">
      <dgm:prSet/>
      <dgm:spPr/>
      <dgm:t>
        <a:bodyPr/>
        <a:lstStyle/>
        <a:p>
          <a:r>
            <a:rPr lang="en-GB" dirty="0" smtClean="0"/>
            <a:t>Professional concerned curiosity </a:t>
          </a:r>
          <a:endParaRPr lang="en-GB" dirty="0"/>
        </a:p>
      </dgm:t>
    </dgm:pt>
    <dgm:pt modelId="{9460F7BC-F43E-45EA-80C1-38E3F79D584D}" type="parTrans" cxnId="{67490893-C495-4417-9930-4B3C0328FB66}">
      <dgm:prSet/>
      <dgm:spPr/>
    </dgm:pt>
    <dgm:pt modelId="{EDE452B3-1D0C-45EE-B8AB-5EE1FE5BFDA1}" type="sibTrans" cxnId="{67490893-C495-4417-9930-4B3C0328FB66}">
      <dgm:prSet/>
      <dgm:spPr/>
    </dgm:pt>
    <dgm:pt modelId="{E912C275-364D-4FC9-BC82-352BADB5469C}">
      <dgm:prSet/>
      <dgm:spPr/>
      <dgm:t>
        <a:bodyPr/>
        <a:lstStyle/>
        <a:p>
          <a:r>
            <a:rPr lang="en-GB" dirty="0" smtClean="0"/>
            <a:t>Seeing transitions as opportunities</a:t>
          </a:r>
          <a:endParaRPr lang="en-GB" dirty="0"/>
        </a:p>
      </dgm:t>
    </dgm:pt>
    <dgm:pt modelId="{67D2E738-54C1-45CE-8833-F347E7B008D0}" type="parTrans" cxnId="{3234A177-12EC-4526-8B8B-B418079DDC47}">
      <dgm:prSet/>
      <dgm:spPr/>
    </dgm:pt>
    <dgm:pt modelId="{89B04CC0-7913-414F-BFD0-4F0DB2068542}" type="sibTrans" cxnId="{3234A177-12EC-4526-8B8B-B418079DDC47}">
      <dgm:prSet/>
      <dgm:spPr/>
    </dgm:pt>
    <dgm:pt modelId="{6AD08639-C6FE-4801-B5A4-FBEB2ED0A836}">
      <dgm:prSet/>
      <dgm:spPr/>
      <dgm:t>
        <a:bodyPr/>
        <a:lstStyle/>
        <a:p>
          <a:r>
            <a:rPr lang="en-GB" dirty="0" smtClean="0"/>
            <a:t>Thorough risk and care and support assessments</a:t>
          </a:r>
          <a:endParaRPr lang="en-GB" dirty="0"/>
        </a:p>
      </dgm:t>
    </dgm:pt>
    <dgm:pt modelId="{3FCCBDFC-6A59-4824-8FAE-54FFB83617B3}" type="parTrans" cxnId="{CB9C2DCF-E264-4886-836F-3E9399BFA73E}">
      <dgm:prSet/>
      <dgm:spPr/>
    </dgm:pt>
    <dgm:pt modelId="{8CFCE3D3-D42D-4DEE-B4BD-F38EBD10DF69}" type="sibTrans" cxnId="{CB9C2DCF-E264-4886-836F-3E9399BFA73E}">
      <dgm:prSet/>
      <dgm:spPr/>
    </dgm:pt>
    <dgm:pt modelId="{96ED4EAD-74DC-4699-9AA7-70E33D89329E}" type="pres">
      <dgm:prSet presAssocID="{5144F4C2-3C06-40FE-86E0-DD85B8E11205}" presName="diagram" presStyleCnt="0">
        <dgm:presLayoutVars>
          <dgm:dir/>
          <dgm:resizeHandles val="exact"/>
        </dgm:presLayoutVars>
      </dgm:prSet>
      <dgm:spPr/>
      <dgm:t>
        <a:bodyPr/>
        <a:lstStyle/>
        <a:p>
          <a:endParaRPr lang="en-GB"/>
        </a:p>
      </dgm:t>
    </dgm:pt>
    <dgm:pt modelId="{FFCFB8AE-494D-4C68-8C63-76BB061721E0}" type="pres">
      <dgm:prSet presAssocID="{6CC114E8-973F-4213-B560-3DD6527FC95F}" presName="node" presStyleLbl="node1" presStyleIdx="0" presStyleCnt="9">
        <dgm:presLayoutVars>
          <dgm:bulletEnabled val="1"/>
        </dgm:presLayoutVars>
      </dgm:prSet>
      <dgm:spPr/>
      <dgm:t>
        <a:bodyPr/>
        <a:lstStyle/>
        <a:p>
          <a:endParaRPr lang="en-GB"/>
        </a:p>
      </dgm:t>
    </dgm:pt>
    <dgm:pt modelId="{81BBF887-2A47-4D7F-8BCC-0BDE4CEC772A}" type="pres">
      <dgm:prSet presAssocID="{6582E3C0-39E9-4F4E-A82E-79F7273CCEEE}" presName="sibTrans" presStyleCnt="0"/>
      <dgm:spPr/>
    </dgm:pt>
    <dgm:pt modelId="{C8B254F4-C090-4336-881B-24F7A5199586}" type="pres">
      <dgm:prSet presAssocID="{AC0B6C0C-63CB-427B-9698-F366130DE5A3}" presName="node" presStyleLbl="node1" presStyleIdx="1" presStyleCnt="9">
        <dgm:presLayoutVars>
          <dgm:bulletEnabled val="1"/>
        </dgm:presLayoutVars>
      </dgm:prSet>
      <dgm:spPr/>
      <dgm:t>
        <a:bodyPr/>
        <a:lstStyle/>
        <a:p>
          <a:endParaRPr lang="en-GB"/>
        </a:p>
      </dgm:t>
    </dgm:pt>
    <dgm:pt modelId="{45B07F3C-0F2F-4A39-8C6C-2ED6305753FB}" type="pres">
      <dgm:prSet presAssocID="{EDE452B3-1D0C-45EE-B8AB-5EE1FE5BFDA1}" presName="sibTrans" presStyleCnt="0"/>
      <dgm:spPr/>
    </dgm:pt>
    <dgm:pt modelId="{34829D28-BBAB-4466-B955-F1EBBF13A76F}" type="pres">
      <dgm:prSet presAssocID="{6AD08639-C6FE-4801-B5A4-FBEB2ED0A836}" presName="node" presStyleLbl="node1" presStyleIdx="2" presStyleCnt="9">
        <dgm:presLayoutVars>
          <dgm:bulletEnabled val="1"/>
        </dgm:presLayoutVars>
      </dgm:prSet>
      <dgm:spPr/>
      <dgm:t>
        <a:bodyPr/>
        <a:lstStyle/>
        <a:p>
          <a:endParaRPr lang="en-GB"/>
        </a:p>
      </dgm:t>
    </dgm:pt>
    <dgm:pt modelId="{3F41A6DE-EDBF-481A-A8A9-7C7FEC409306}" type="pres">
      <dgm:prSet presAssocID="{8CFCE3D3-D42D-4DEE-B4BD-F38EBD10DF69}" presName="sibTrans" presStyleCnt="0"/>
      <dgm:spPr/>
    </dgm:pt>
    <dgm:pt modelId="{3193161A-B1D6-4413-922C-4B42EB114853}" type="pres">
      <dgm:prSet presAssocID="{E912C275-364D-4FC9-BC82-352BADB5469C}" presName="node" presStyleLbl="node1" presStyleIdx="3" presStyleCnt="9">
        <dgm:presLayoutVars>
          <dgm:bulletEnabled val="1"/>
        </dgm:presLayoutVars>
      </dgm:prSet>
      <dgm:spPr/>
      <dgm:t>
        <a:bodyPr/>
        <a:lstStyle/>
        <a:p>
          <a:endParaRPr lang="en-GB"/>
        </a:p>
      </dgm:t>
    </dgm:pt>
    <dgm:pt modelId="{8141CD3C-3633-4DE0-B041-DB70BE883521}" type="pres">
      <dgm:prSet presAssocID="{89B04CC0-7913-414F-BFD0-4F0DB2068542}" presName="sibTrans" presStyleCnt="0"/>
      <dgm:spPr/>
    </dgm:pt>
    <dgm:pt modelId="{3670B627-8464-4AF0-8608-A6E74A751A6A}" type="pres">
      <dgm:prSet presAssocID="{9055461E-16C7-4289-851D-A23B69F77E35}" presName="node" presStyleLbl="node1" presStyleIdx="4" presStyleCnt="9">
        <dgm:presLayoutVars>
          <dgm:bulletEnabled val="1"/>
        </dgm:presLayoutVars>
      </dgm:prSet>
      <dgm:spPr/>
      <dgm:t>
        <a:bodyPr/>
        <a:lstStyle/>
        <a:p>
          <a:endParaRPr lang="en-GB"/>
        </a:p>
      </dgm:t>
    </dgm:pt>
    <dgm:pt modelId="{6B515BCC-A3BB-4026-B418-7CCB8F33D0FC}" type="pres">
      <dgm:prSet presAssocID="{DF2D71E8-6E60-40EB-BAE0-1955870BB892}" presName="sibTrans" presStyleCnt="0"/>
      <dgm:spPr/>
    </dgm:pt>
    <dgm:pt modelId="{927D762A-AA35-4514-A3DA-DF8BC758065A}" type="pres">
      <dgm:prSet presAssocID="{FD146519-23BB-46BC-862C-D52ED2FD4C1E}" presName="node" presStyleLbl="node1" presStyleIdx="5" presStyleCnt="9">
        <dgm:presLayoutVars>
          <dgm:bulletEnabled val="1"/>
        </dgm:presLayoutVars>
      </dgm:prSet>
      <dgm:spPr/>
      <dgm:t>
        <a:bodyPr/>
        <a:lstStyle/>
        <a:p>
          <a:endParaRPr lang="en-GB"/>
        </a:p>
      </dgm:t>
    </dgm:pt>
    <dgm:pt modelId="{7060D678-A4DD-4AB7-B9B5-89102EA56ECC}" type="pres">
      <dgm:prSet presAssocID="{23CB874D-D77C-466D-9EC8-E84E003ED22C}" presName="sibTrans" presStyleCnt="0"/>
      <dgm:spPr/>
    </dgm:pt>
    <dgm:pt modelId="{A465112D-479F-4796-9FD8-ACAABAC4B9E5}" type="pres">
      <dgm:prSet presAssocID="{09943AA2-726A-4891-8FD8-ECA33DA5EAE7}" presName="node" presStyleLbl="node1" presStyleIdx="6" presStyleCnt="9">
        <dgm:presLayoutVars>
          <dgm:bulletEnabled val="1"/>
        </dgm:presLayoutVars>
      </dgm:prSet>
      <dgm:spPr/>
      <dgm:t>
        <a:bodyPr/>
        <a:lstStyle/>
        <a:p>
          <a:endParaRPr lang="en-GB"/>
        </a:p>
      </dgm:t>
    </dgm:pt>
    <dgm:pt modelId="{F46448BA-E73A-46AC-927D-613445B46C24}" type="pres">
      <dgm:prSet presAssocID="{C7663F86-5CAE-4209-AE7F-9790DA10E80D}" presName="sibTrans" presStyleCnt="0"/>
      <dgm:spPr/>
    </dgm:pt>
    <dgm:pt modelId="{8423D9CA-277D-4064-9D73-024AEE27DDBC}" type="pres">
      <dgm:prSet presAssocID="{46B03BCD-FB2B-4074-B155-89E190712966}" presName="node" presStyleLbl="node1" presStyleIdx="7" presStyleCnt="9">
        <dgm:presLayoutVars>
          <dgm:bulletEnabled val="1"/>
        </dgm:presLayoutVars>
      </dgm:prSet>
      <dgm:spPr/>
      <dgm:t>
        <a:bodyPr/>
        <a:lstStyle/>
        <a:p>
          <a:endParaRPr lang="en-GB"/>
        </a:p>
      </dgm:t>
    </dgm:pt>
    <dgm:pt modelId="{A8DC4D28-3121-406B-A7ED-6315EFA6B772}" type="pres">
      <dgm:prSet presAssocID="{49EDC459-286F-4378-B8C0-8332A624528E}" presName="sibTrans" presStyleCnt="0"/>
      <dgm:spPr/>
    </dgm:pt>
    <dgm:pt modelId="{EA6A8009-B6FB-4E2D-A8E6-7C5CFBC3FD08}" type="pres">
      <dgm:prSet presAssocID="{E1C92492-2FC7-4FE8-ABA5-E00E551723A9}" presName="node" presStyleLbl="node1" presStyleIdx="8" presStyleCnt="9">
        <dgm:presLayoutVars>
          <dgm:bulletEnabled val="1"/>
        </dgm:presLayoutVars>
      </dgm:prSet>
      <dgm:spPr/>
      <dgm:t>
        <a:bodyPr/>
        <a:lstStyle/>
        <a:p>
          <a:endParaRPr lang="en-GB"/>
        </a:p>
      </dgm:t>
    </dgm:pt>
  </dgm:ptLst>
  <dgm:cxnLst>
    <dgm:cxn modelId="{50B20F01-A17B-4871-844F-844D96155ADE}" srcId="{5144F4C2-3C06-40FE-86E0-DD85B8E11205}" destId="{9055461E-16C7-4289-851D-A23B69F77E35}" srcOrd="4" destOrd="0" parTransId="{282FBDB4-2E89-4D49-BCCB-9299C56D0B16}" sibTransId="{DF2D71E8-6E60-40EB-BAE0-1955870BB892}"/>
    <dgm:cxn modelId="{5D79E345-868A-42CB-9A38-01B09F0219FF}" type="presOf" srcId="{E1C92492-2FC7-4FE8-ABA5-E00E551723A9}" destId="{EA6A8009-B6FB-4E2D-A8E6-7C5CFBC3FD08}" srcOrd="0" destOrd="0" presId="urn:microsoft.com/office/officeart/2005/8/layout/default"/>
    <dgm:cxn modelId="{AFF97147-A220-4BF2-8035-4099B73CE9FE}" srcId="{5144F4C2-3C06-40FE-86E0-DD85B8E11205}" destId="{46B03BCD-FB2B-4074-B155-89E190712966}" srcOrd="7" destOrd="0" parTransId="{9649E1F6-020B-410D-AD7E-E80688EB4B23}" sibTransId="{49EDC459-286F-4378-B8C0-8332A624528E}"/>
    <dgm:cxn modelId="{A1013005-F863-427D-B015-B493C0008914}" type="presOf" srcId="{6AD08639-C6FE-4801-B5A4-FBEB2ED0A836}" destId="{34829D28-BBAB-4466-B955-F1EBBF13A76F}" srcOrd="0" destOrd="0" presId="urn:microsoft.com/office/officeart/2005/8/layout/default"/>
    <dgm:cxn modelId="{A9D39BAF-7751-4CCC-9F54-3D159AD1CB02}" type="presOf" srcId="{46B03BCD-FB2B-4074-B155-89E190712966}" destId="{8423D9CA-277D-4064-9D73-024AEE27DDBC}" srcOrd="0" destOrd="0" presId="urn:microsoft.com/office/officeart/2005/8/layout/default"/>
    <dgm:cxn modelId="{C300BF8B-3EF6-45A3-9808-8416BB9292CD}" srcId="{5144F4C2-3C06-40FE-86E0-DD85B8E11205}" destId="{E1C92492-2FC7-4FE8-ABA5-E00E551723A9}" srcOrd="8" destOrd="0" parTransId="{6AE3F216-2E7E-4608-9E79-1DD0BA91A267}" sibTransId="{674AE400-B9EC-4BFA-BD4D-A5105014BAF1}"/>
    <dgm:cxn modelId="{414B0B21-8953-48AF-B0CD-F829B7ACBCE3}" type="presOf" srcId="{5144F4C2-3C06-40FE-86E0-DD85B8E11205}" destId="{96ED4EAD-74DC-4699-9AA7-70E33D89329E}" srcOrd="0" destOrd="0" presId="urn:microsoft.com/office/officeart/2005/8/layout/default"/>
    <dgm:cxn modelId="{B931E2C4-30DC-4C51-AC7C-27E4D1895673}" srcId="{5144F4C2-3C06-40FE-86E0-DD85B8E11205}" destId="{6CC114E8-973F-4213-B560-3DD6527FC95F}" srcOrd="0" destOrd="0" parTransId="{30C50D99-43DB-44DE-94BF-DE360FD28FF3}" sibTransId="{6582E3C0-39E9-4F4E-A82E-79F7273CCEEE}"/>
    <dgm:cxn modelId="{A35C8129-1D30-485B-A2C0-4B729CF108FB}" type="presOf" srcId="{6CC114E8-973F-4213-B560-3DD6527FC95F}" destId="{FFCFB8AE-494D-4C68-8C63-76BB061721E0}" srcOrd="0" destOrd="0" presId="urn:microsoft.com/office/officeart/2005/8/layout/default"/>
    <dgm:cxn modelId="{8AFF9184-FED1-4F6B-ABFD-00B1A24899CA}" type="presOf" srcId="{9055461E-16C7-4289-851D-A23B69F77E35}" destId="{3670B627-8464-4AF0-8608-A6E74A751A6A}" srcOrd="0" destOrd="0" presId="urn:microsoft.com/office/officeart/2005/8/layout/default"/>
    <dgm:cxn modelId="{62FE1600-0DD5-4BA0-8AA1-5349A7825593}" type="presOf" srcId="{FD146519-23BB-46BC-862C-D52ED2FD4C1E}" destId="{927D762A-AA35-4514-A3DA-DF8BC758065A}" srcOrd="0" destOrd="0" presId="urn:microsoft.com/office/officeart/2005/8/layout/default"/>
    <dgm:cxn modelId="{CB9C2DCF-E264-4886-836F-3E9399BFA73E}" srcId="{5144F4C2-3C06-40FE-86E0-DD85B8E11205}" destId="{6AD08639-C6FE-4801-B5A4-FBEB2ED0A836}" srcOrd="2" destOrd="0" parTransId="{3FCCBDFC-6A59-4824-8FAE-54FFB83617B3}" sibTransId="{8CFCE3D3-D42D-4DEE-B4BD-F38EBD10DF69}"/>
    <dgm:cxn modelId="{67490893-C495-4417-9930-4B3C0328FB66}" srcId="{5144F4C2-3C06-40FE-86E0-DD85B8E11205}" destId="{AC0B6C0C-63CB-427B-9698-F366130DE5A3}" srcOrd="1" destOrd="0" parTransId="{9460F7BC-F43E-45EA-80C1-38E3F79D584D}" sibTransId="{EDE452B3-1D0C-45EE-B8AB-5EE1FE5BFDA1}"/>
    <dgm:cxn modelId="{7BCBE610-4A10-4E16-AB9E-AF0B04162630}" type="presOf" srcId="{09943AA2-726A-4891-8FD8-ECA33DA5EAE7}" destId="{A465112D-479F-4796-9FD8-ACAABAC4B9E5}" srcOrd="0" destOrd="0" presId="urn:microsoft.com/office/officeart/2005/8/layout/default"/>
    <dgm:cxn modelId="{1A75194E-3D62-4D95-93E8-95379F6A1344}" type="presOf" srcId="{E912C275-364D-4FC9-BC82-352BADB5469C}" destId="{3193161A-B1D6-4413-922C-4B42EB114853}" srcOrd="0" destOrd="0" presId="urn:microsoft.com/office/officeart/2005/8/layout/default"/>
    <dgm:cxn modelId="{398C0E83-1DC8-494D-A4B6-FD47D490471F}" srcId="{5144F4C2-3C06-40FE-86E0-DD85B8E11205}" destId="{FD146519-23BB-46BC-862C-D52ED2FD4C1E}" srcOrd="5" destOrd="0" parTransId="{E04869BE-5BB3-4468-8508-64021CF12CA2}" sibTransId="{23CB874D-D77C-466D-9EC8-E84E003ED22C}"/>
    <dgm:cxn modelId="{3234A177-12EC-4526-8B8B-B418079DDC47}" srcId="{5144F4C2-3C06-40FE-86E0-DD85B8E11205}" destId="{E912C275-364D-4FC9-BC82-352BADB5469C}" srcOrd="3" destOrd="0" parTransId="{67D2E738-54C1-45CE-8833-F347E7B008D0}" sibTransId="{89B04CC0-7913-414F-BFD0-4F0DB2068542}"/>
    <dgm:cxn modelId="{4AB3C6DF-FD72-4327-A16D-D000E682F8A8}" srcId="{5144F4C2-3C06-40FE-86E0-DD85B8E11205}" destId="{09943AA2-726A-4891-8FD8-ECA33DA5EAE7}" srcOrd="6" destOrd="0" parTransId="{0326CDDB-5E59-41F8-924C-6F2CF66A1494}" sibTransId="{C7663F86-5CAE-4209-AE7F-9790DA10E80D}"/>
    <dgm:cxn modelId="{3C21C2AF-EBCD-4FB9-AAAF-8FF16A0F89D2}" type="presOf" srcId="{AC0B6C0C-63CB-427B-9698-F366130DE5A3}" destId="{C8B254F4-C090-4336-881B-24F7A5199586}" srcOrd="0" destOrd="0" presId="urn:microsoft.com/office/officeart/2005/8/layout/default"/>
    <dgm:cxn modelId="{41F6B1DF-FD8F-48CA-B066-1AACEA0D0221}" type="presParOf" srcId="{96ED4EAD-74DC-4699-9AA7-70E33D89329E}" destId="{FFCFB8AE-494D-4C68-8C63-76BB061721E0}" srcOrd="0" destOrd="0" presId="urn:microsoft.com/office/officeart/2005/8/layout/default"/>
    <dgm:cxn modelId="{F62F310A-13AA-4B38-B640-7724C27819C5}" type="presParOf" srcId="{96ED4EAD-74DC-4699-9AA7-70E33D89329E}" destId="{81BBF887-2A47-4D7F-8BCC-0BDE4CEC772A}" srcOrd="1" destOrd="0" presId="urn:microsoft.com/office/officeart/2005/8/layout/default"/>
    <dgm:cxn modelId="{7DC889B9-2B90-4D8D-A1FA-0A08418D232F}" type="presParOf" srcId="{96ED4EAD-74DC-4699-9AA7-70E33D89329E}" destId="{C8B254F4-C090-4336-881B-24F7A5199586}" srcOrd="2" destOrd="0" presId="urn:microsoft.com/office/officeart/2005/8/layout/default"/>
    <dgm:cxn modelId="{F4EA3B7F-80FE-48AB-A002-7105F31D1520}" type="presParOf" srcId="{96ED4EAD-74DC-4699-9AA7-70E33D89329E}" destId="{45B07F3C-0F2F-4A39-8C6C-2ED6305753FB}" srcOrd="3" destOrd="0" presId="urn:microsoft.com/office/officeart/2005/8/layout/default"/>
    <dgm:cxn modelId="{085C169F-DEC1-4214-9349-C48F0A9DC4F7}" type="presParOf" srcId="{96ED4EAD-74DC-4699-9AA7-70E33D89329E}" destId="{34829D28-BBAB-4466-B955-F1EBBF13A76F}" srcOrd="4" destOrd="0" presId="urn:microsoft.com/office/officeart/2005/8/layout/default"/>
    <dgm:cxn modelId="{C7CD512D-6426-4E8B-940D-FB119531A11A}" type="presParOf" srcId="{96ED4EAD-74DC-4699-9AA7-70E33D89329E}" destId="{3F41A6DE-EDBF-481A-A8A9-7C7FEC409306}" srcOrd="5" destOrd="0" presId="urn:microsoft.com/office/officeart/2005/8/layout/default"/>
    <dgm:cxn modelId="{183B87CE-E89A-4185-AE4A-63176AD5660F}" type="presParOf" srcId="{96ED4EAD-74DC-4699-9AA7-70E33D89329E}" destId="{3193161A-B1D6-4413-922C-4B42EB114853}" srcOrd="6" destOrd="0" presId="urn:microsoft.com/office/officeart/2005/8/layout/default"/>
    <dgm:cxn modelId="{1C60144A-8C04-42ED-9E21-871329D5E1A7}" type="presParOf" srcId="{96ED4EAD-74DC-4699-9AA7-70E33D89329E}" destId="{8141CD3C-3633-4DE0-B041-DB70BE883521}" srcOrd="7" destOrd="0" presId="urn:microsoft.com/office/officeart/2005/8/layout/default"/>
    <dgm:cxn modelId="{DF748B8F-F6BA-416B-8E02-9018972DD6B0}" type="presParOf" srcId="{96ED4EAD-74DC-4699-9AA7-70E33D89329E}" destId="{3670B627-8464-4AF0-8608-A6E74A751A6A}" srcOrd="8" destOrd="0" presId="urn:microsoft.com/office/officeart/2005/8/layout/default"/>
    <dgm:cxn modelId="{6743C27C-0AF7-4120-8687-3AEF33D1768F}" type="presParOf" srcId="{96ED4EAD-74DC-4699-9AA7-70E33D89329E}" destId="{6B515BCC-A3BB-4026-B418-7CCB8F33D0FC}" srcOrd="9" destOrd="0" presId="urn:microsoft.com/office/officeart/2005/8/layout/default"/>
    <dgm:cxn modelId="{C12A6E7D-E090-4640-BD68-DF293F438E59}" type="presParOf" srcId="{96ED4EAD-74DC-4699-9AA7-70E33D89329E}" destId="{927D762A-AA35-4514-A3DA-DF8BC758065A}" srcOrd="10" destOrd="0" presId="urn:microsoft.com/office/officeart/2005/8/layout/default"/>
    <dgm:cxn modelId="{572AFD30-F1EE-4954-9DA6-64538A78C92E}" type="presParOf" srcId="{96ED4EAD-74DC-4699-9AA7-70E33D89329E}" destId="{7060D678-A4DD-4AB7-B9B5-89102EA56ECC}" srcOrd="11" destOrd="0" presId="urn:microsoft.com/office/officeart/2005/8/layout/default"/>
    <dgm:cxn modelId="{35A3C3FD-FEAE-4463-8DB6-211A624BA208}" type="presParOf" srcId="{96ED4EAD-74DC-4699-9AA7-70E33D89329E}" destId="{A465112D-479F-4796-9FD8-ACAABAC4B9E5}" srcOrd="12" destOrd="0" presId="urn:microsoft.com/office/officeart/2005/8/layout/default"/>
    <dgm:cxn modelId="{0A7A8E7E-1310-43E0-BE0A-4A63DA6FB8AF}" type="presParOf" srcId="{96ED4EAD-74DC-4699-9AA7-70E33D89329E}" destId="{F46448BA-E73A-46AC-927D-613445B46C24}" srcOrd="13" destOrd="0" presId="urn:microsoft.com/office/officeart/2005/8/layout/default"/>
    <dgm:cxn modelId="{CA9A92F3-4D6F-4436-A7AF-C54157EE9389}" type="presParOf" srcId="{96ED4EAD-74DC-4699-9AA7-70E33D89329E}" destId="{8423D9CA-277D-4064-9D73-024AEE27DDBC}" srcOrd="14" destOrd="0" presId="urn:microsoft.com/office/officeart/2005/8/layout/default"/>
    <dgm:cxn modelId="{D6FF63DB-F9F5-449F-B273-56044200CEA7}" type="presParOf" srcId="{96ED4EAD-74DC-4699-9AA7-70E33D89329E}" destId="{A8DC4D28-3121-406B-A7ED-6315EFA6B772}" srcOrd="15" destOrd="0" presId="urn:microsoft.com/office/officeart/2005/8/layout/default"/>
    <dgm:cxn modelId="{452B0D87-1E5F-4479-894A-998E6022EB60}" type="presParOf" srcId="{96ED4EAD-74DC-4699-9AA7-70E33D89329E}" destId="{EA6A8009-B6FB-4E2D-A8E6-7C5CFBC3FD08}"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14568B9-8424-49AD-86A5-BAC1A5CE9E4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8B9BED51-2043-4DEA-A2B7-61FFAC61221E}">
      <dgm:prSet phldrT="[Text]"/>
      <dgm:spPr/>
      <dgm:t>
        <a:bodyPr/>
        <a:lstStyle/>
        <a:p>
          <a:r>
            <a:rPr lang="en-GB" dirty="0"/>
            <a:t>Information-sharing &amp; communication</a:t>
          </a:r>
        </a:p>
      </dgm:t>
    </dgm:pt>
    <dgm:pt modelId="{91FC240A-EC0B-4695-A69F-8A577AB90673}" type="parTrans" cxnId="{B34AC536-6B10-4535-9BB7-99EA63C8CEA5}">
      <dgm:prSet/>
      <dgm:spPr/>
      <dgm:t>
        <a:bodyPr/>
        <a:lstStyle/>
        <a:p>
          <a:endParaRPr lang="en-GB"/>
        </a:p>
      </dgm:t>
    </dgm:pt>
    <dgm:pt modelId="{588D11F4-3021-4FF7-8142-0674B98BF712}" type="sibTrans" cxnId="{B34AC536-6B10-4535-9BB7-99EA63C8CEA5}">
      <dgm:prSet/>
      <dgm:spPr/>
      <dgm:t>
        <a:bodyPr/>
        <a:lstStyle/>
        <a:p>
          <a:endParaRPr lang="en-GB"/>
        </a:p>
      </dgm:t>
    </dgm:pt>
    <dgm:pt modelId="{50A81056-E3B9-46FE-B572-AAA2B5D99567}">
      <dgm:prSet phldrT="[Text]"/>
      <dgm:spPr/>
      <dgm:t>
        <a:bodyPr/>
        <a:lstStyle/>
        <a:p>
          <a:r>
            <a:rPr lang="en-GB" dirty="0" smtClean="0"/>
            <a:t>Referrals clearly state what is being requested</a:t>
          </a:r>
          <a:endParaRPr lang="en-GB" dirty="0"/>
        </a:p>
      </dgm:t>
    </dgm:pt>
    <dgm:pt modelId="{CC969C21-6A88-4064-A5FA-D4DE6D6EAAF5}" type="parTrans" cxnId="{A907FF5F-86C5-426E-A765-0BAC1BDC4282}">
      <dgm:prSet/>
      <dgm:spPr/>
      <dgm:t>
        <a:bodyPr/>
        <a:lstStyle/>
        <a:p>
          <a:endParaRPr lang="en-GB"/>
        </a:p>
      </dgm:t>
    </dgm:pt>
    <dgm:pt modelId="{53E44D53-FC7D-4891-A299-3D756EAA26B0}" type="sibTrans" cxnId="{A907FF5F-86C5-426E-A765-0BAC1BDC4282}">
      <dgm:prSet/>
      <dgm:spPr/>
      <dgm:t>
        <a:bodyPr/>
        <a:lstStyle/>
        <a:p>
          <a:endParaRPr lang="en-GB"/>
        </a:p>
      </dgm:t>
    </dgm:pt>
    <dgm:pt modelId="{3E24DB14-4C23-4B58-80AE-5B42D21665E0}">
      <dgm:prSet phldrT="[Text]"/>
      <dgm:spPr/>
      <dgm:t>
        <a:bodyPr/>
        <a:lstStyle/>
        <a:p>
          <a:r>
            <a:rPr lang="en-GB" dirty="0" smtClean="0"/>
            <a:t>Use of multi-agency risk management meetings </a:t>
          </a:r>
          <a:endParaRPr lang="en-GB" dirty="0"/>
        </a:p>
      </dgm:t>
    </dgm:pt>
    <dgm:pt modelId="{22B0D8CD-2E97-41E7-88D9-5F2397E6DA90}" type="parTrans" cxnId="{8B161349-5811-4C06-9E5F-FA1F0652DE46}">
      <dgm:prSet/>
      <dgm:spPr/>
      <dgm:t>
        <a:bodyPr/>
        <a:lstStyle/>
        <a:p>
          <a:endParaRPr lang="en-GB"/>
        </a:p>
      </dgm:t>
    </dgm:pt>
    <dgm:pt modelId="{F006F755-46AA-4E98-9189-3947DB71BF1E}" type="sibTrans" cxnId="{8B161349-5811-4C06-9E5F-FA1F0652DE46}">
      <dgm:prSet/>
      <dgm:spPr/>
      <dgm:t>
        <a:bodyPr/>
        <a:lstStyle/>
        <a:p>
          <a:endParaRPr lang="en-GB"/>
        </a:p>
      </dgm:t>
    </dgm:pt>
    <dgm:pt modelId="{AF583266-0E78-44FD-8118-C1E7865C1CCA}">
      <dgm:prSet phldrT="[Text]"/>
      <dgm:spPr/>
      <dgm:t>
        <a:bodyPr/>
        <a:lstStyle/>
        <a:p>
          <a:r>
            <a:rPr lang="en-GB" dirty="0" smtClean="0"/>
            <a:t>Clear </a:t>
          </a:r>
          <a:r>
            <a:rPr lang="en-GB" dirty="0"/>
            <a:t>roles and </a:t>
          </a:r>
          <a:r>
            <a:rPr lang="en-GB" dirty="0" smtClean="0"/>
            <a:t>responsibilities (lead agencies and key workers)</a:t>
          </a:r>
          <a:endParaRPr lang="en-GB" dirty="0"/>
        </a:p>
      </dgm:t>
    </dgm:pt>
    <dgm:pt modelId="{C1960A1F-7381-43F7-8CD5-211706988D04}" type="parTrans" cxnId="{8491231E-3A6C-4877-A18B-345D56DBABCA}">
      <dgm:prSet/>
      <dgm:spPr/>
      <dgm:t>
        <a:bodyPr/>
        <a:lstStyle/>
        <a:p>
          <a:endParaRPr lang="en-GB"/>
        </a:p>
      </dgm:t>
    </dgm:pt>
    <dgm:pt modelId="{70FC1D39-77DA-41B3-AAF4-C8AD1232C336}" type="sibTrans" cxnId="{8491231E-3A6C-4877-A18B-345D56DBABCA}">
      <dgm:prSet/>
      <dgm:spPr/>
      <dgm:t>
        <a:bodyPr/>
        <a:lstStyle/>
        <a:p>
          <a:endParaRPr lang="en-GB"/>
        </a:p>
      </dgm:t>
    </dgm:pt>
    <dgm:pt modelId="{B8D18FCB-3F79-49E1-87E2-F1FAD827AC98}">
      <dgm:prSet phldrT="[Text]"/>
      <dgm:spPr/>
      <dgm:t>
        <a:bodyPr/>
        <a:lstStyle/>
        <a:p>
          <a:r>
            <a:rPr lang="en-GB" dirty="0" smtClean="0"/>
            <a:t>Comprehensive recording of practice and decision-making</a:t>
          </a:r>
          <a:endParaRPr lang="en-GB" dirty="0"/>
        </a:p>
      </dgm:t>
    </dgm:pt>
    <dgm:pt modelId="{4A8A1A61-88CC-4395-904C-6F3A4934266F}" type="parTrans" cxnId="{A1C0B062-E44E-4CB7-BBE4-ABA87BAC0A17}">
      <dgm:prSet/>
      <dgm:spPr/>
      <dgm:t>
        <a:bodyPr/>
        <a:lstStyle/>
        <a:p>
          <a:endParaRPr lang="en-GB"/>
        </a:p>
      </dgm:t>
    </dgm:pt>
    <dgm:pt modelId="{7AB95D35-4BC6-4936-99EB-EFDE443796F5}" type="sibTrans" cxnId="{A1C0B062-E44E-4CB7-BBE4-ABA87BAC0A17}">
      <dgm:prSet/>
      <dgm:spPr/>
      <dgm:t>
        <a:bodyPr/>
        <a:lstStyle/>
        <a:p>
          <a:endParaRPr lang="en-GB"/>
        </a:p>
      </dgm:t>
    </dgm:pt>
    <dgm:pt modelId="{8F060AEA-8F74-4553-9B4F-79133D211AC0}">
      <dgm:prSet/>
      <dgm:spPr/>
      <dgm:t>
        <a:bodyPr/>
        <a:lstStyle/>
        <a:p>
          <a:r>
            <a:rPr lang="en-GB" dirty="0" smtClean="0"/>
            <a:t>Services work together to provide integrated care and support</a:t>
          </a:r>
          <a:endParaRPr lang="en-GB" dirty="0"/>
        </a:p>
      </dgm:t>
    </dgm:pt>
    <dgm:pt modelId="{B0C24995-6F69-4BD3-935D-EA0672D6C4BE}" type="parTrans" cxnId="{0A1660AE-9051-4CBC-BED8-5DC85920CE4C}">
      <dgm:prSet/>
      <dgm:spPr/>
      <dgm:t>
        <a:bodyPr/>
        <a:lstStyle/>
        <a:p>
          <a:endParaRPr lang="en-GB"/>
        </a:p>
      </dgm:t>
    </dgm:pt>
    <dgm:pt modelId="{B45A29B1-4C00-45DF-A403-BDA3162DD525}" type="sibTrans" cxnId="{0A1660AE-9051-4CBC-BED8-5DC85920CE4C}">
      <dgm:prSet/>
      <dgm:spPr/>
      <dgm:t>
        <a:bodyPr/>
        <a:lstStyle/>
        <a:p>
          <a:endParaRPr lang="en-GB"/>
        </a:p>
      </dgm:t>
    </dgm:pt>
    <dgm:pt modelId="{D1754FFD-4840-4B90-8E0D-F8375E8FCC11}">
      <dgm:prSet/>
      <dgm:spPr/>
      <dgm:t>
        <a:bodyPr/>
        <a:lstStyle/>
        <a:p>
          <a:r>
            <a:rPr lang="en-GB" dirty="0" smtClean="0"/>
            <a:t>Exploration of all available legal options</a:t>
          </a:r>
          <a:endParaRPr lang="en-GB" dirty="0"/>
        </a:p>
      </dgm:t>
    </dgm:pt>
    <dgm:pt modelId="{8DD0EF4F-C9CE-4DA3-A247-A082D68B4EFD}" type="parTrans" cxnId="{9F41D331-3B08-419C-A1EA-78735A5C1BBB}">
      <dgm:prSet/>
      <dgm:spPr/>
      <dgm:t>
        <a:bodyPr/>
        <a:lstStyle/>
        <a:p>
          <a:endParaRPr lang="en-GB"/>
        </a:p>
      </dgm:t>
    </dgm:pt>
    <dgm:pt modelId="{7502F412-C8B1-4C7D-98E2-FAAC56D4EA76}" type="sibTrans" cxnId="{9F41D331-3B08-419C-A1EA-78735A5C1BBB}">
      <dgm:prSet/>
      <dgm:spPr/>
      <dgm:t>
        <a:bodyPr/>
        <a:lstStyle/>
        <a:p>
          <a:endParaRPr lang="en-GB"/>
        </a:p>
      </dgm:t>
    </dgm:pt>
    <dgm:pt modelId="{31230E18-1D01-4949-A904-10B579CF804E}">
      <dgm:prSet/>
      <dgm:spPr/>
      <dgm:t>
        <a:bodyPr/>
        <a:lstStyle/>
        <a:p>
          <a:r>
            <a:rPr lang="en-GB" dirty="0" smtClean="0"/>
            <a:t>Use of safeguarding enquiries to coordinate prevention and recovery</a:t>
          </a:r>
          <a:endParaRPr lang="en-GB" dirty="0"/>
        </a:p>
      </dgm:t>
    </dgm:pt>
    <dgm:pt modelId="{5ACDD221-4E2C-4A2A-A3E5-D0C26E0270EB}" type="parTrans" cxnId="{F6392212-2A8E-47B5-A641-B2C3646B351A}">
      <dgm:prSet/>
      <dgm:spPr/>
      <dgm:t>
        <a:bodyPr/>
        <a:lstStyle/>
        <a:p>
          <a:endParaRPr lang="en-GB"/>
        </a:p>
      </dgm:t>
    </dgm:pt>
    <dgm:pt modelId="{0C3323D6-DE99-454A-A8DE-AEF781788215}" type="sibTrans" cxnId="{F6392212-2A8E-47B5-A641-B2C3646B351A}">
      <dgm:prSet/>
      <dgm:spPr/>
      <dgm:t>
        <a:bodyPr/>
        <a:lstStyle/>
        <a:p>
          <a:endParaRPr lang="en-GB"/>
        </a:p>
      </dgm:t>
    </dgm:pt>
    <dgm:pt modelId="{7D25E2FA-BAC9-4FAA-943F-0B021E740590}">
      <dgm:prSet/>
      <dgm:spPr/>
      <dgm:t>
        <a:bodyPr/>
        <a:lstStyle/>
        <a:p>
          <a:r>
            <a:rPr lang="en-GB" dirty="0" smtClean="0"/>
            <a:t>Clear pathways for prevention, intervention and recovery</a:t>
          </a:r>
          <a:endParaRPr lang="en-GB" dirty="0"/>
        </a:p>
      </dgm:t>
    </dgm:pt>
    <dgm:pt modelId="{42B49B97-067C-4AF1-B3F3-9C657429D068}" type="parTrans" cxnId="{EFCF0B8F-63E4-4BC0-8020-7F65F30FA547}">
      <dgm:prSet/>
      <dgm:spPr/>
    </dgm:pt>
    <dgm:pt modelId="{B61C0123-7531-4B43-BEFB-C385088882F1}" type="sibTrans" cxnId="{EFCF0B8F-63E4-4BC0-8020-7F65F30FA547}">
      <dgm:prSet/>
      <dgm:spPr/>
    </dgm:pt>
    <dgm:pt modelId="{0FC43D7F-FB97-435C-BA86-437D0815EEE1}" type="pres">
      <dgm:prSet presAssocID="{C14568B9-8424-49AD-86A5-BAC1A5CE9E4F}" presName="diagram" presStyleCnt="0">
        <dgm:presLayoutVars>
          <dgm:dir/>
          <dgm:resizeHandles val="exact"/>
        </dgm:presLayoutVars>
      </dgm:prSet>
      <dgm:spPr/>
      <dgm:t>
        <a:bodyPr/>
        <a:lstStyle/>
        <a:p>
          <a:endParaRPr lang="en-GB"/>
        </a:p>
      </dgm:t>
    </dgm:pt>
    <dgm:pt modelId="{6D82F956-1B5C-4D57-A32F-D22C7249E166}" type="pres">
      <dgm:prSet presAssocID="{8F060AEA-8F74-4553-9B4F-79133D211AC0}" presName="node" presStyleLbl="node1" presStyleIdx="0" presStyleCnt="9">
        <dgm:presLayoutVars>
          <dgm:bulletEnabled val="1"/>
        </dgm:presLayoutVars>
      </dgm:prSet>
      <dgm:spPr/>
      <dgm:t>
        <a:bodyPr/>
        <a:lstStyle/>
        <a:p>
          <a:endParaRPr lang="en-GB"/>
        </a:p>
      </dgm:t>
    </dgm:pt>
    <dgm:pt modelId="{3120E14B-4213-4A78-871F-44D1760E2A80}" type="pres">
      <dgm:prSet presAssocID="{B45A29B1-4C00-45DF-A403-BDA3162DD525}" presName="sibTrans" presStyleCnt="0"/>
      <dgm:spPr/>
    </dgm:pt>
    <dgm:pt modelId="{290B2E1D-7EF3-493E-B330-270B27ACCE38}" type="pres">
      <dgm:prSet presAssocID="{8B9BED51-2043-4DEA-A2B7-61FFAC61221E}" presName="node" presStyleLbl="node1" presStyleIdx="1" presStyleCnt="9">
        <dgm:presLayoutVars>
          <dgm:bulletEnabled val="1"/>
        </dgm:presLayoutVars>
      </dgm:prSet>
      <dgm:spPr/>
      <dgm:t>
        <a:bodyPr/>
        <a:lstStyle/>
        <a:p>
          <a:endParaRPr lang="en-GB"/>
        </a:p>
      </dgm:t>
    </dgm:pt>
    <dgm:pt modelId="{29887708-2E99-45FC-BCE4-51795C443343}" type="pres">
      <dgm:prSet presAssocID="{588D11F4-3021-4FF7-8142-0674B98BF712}" presName="sibTrans" presStyleCnt="0"/>
      <dgm:spPr/>
    </dgm:pt>
    <dgm:pt modelId="{06620868-8EA1-4DD7-8EE7-9E494E2C420B}" type="pres">
      <dgm:prSet presAssocID="{50A81056-E3B9-46FE-B572-AAA2B5D99567}" presName="node" presStyleLbl="node1" presStyleIdx="2" presStyleCnt="9">
        <dgm:presLayoutVars>
          <dgm:bulletEnabled val="1"/>
        </dgm:presLayoutVars>
      </dgm:prSet>
      <dgm:spPr/>
      <dgm:t>
        <a:bodyPr/>
        <a:lstStyle/>
        <a:p>
          <a:endParaRPr lang="en-GB"/>
        </a:p>
      </dgm:t>
    </dgm:pt>
    <dgm:pt modelId="{5819DD86-5811-4988-8E63-5C712F13F9B6}" type="pres">
      <dgm:prSet presAssocID="{53E44D53-FC7D-4891-A299-3D756EAA26B0}" presName="sibTrans" presStyleCnt="0"/>
      <dgm:spPr/>
    </dgm:pt>
    <dgm:pt modelId="{0C530A5D-6AE7-47A0-BC7C-3676AC0877CF}" type="pres">
      <dgm:prSet presAssocID="{3E24DB14-4C23-4B58-80AE-5B42D21665E0}" presName="node" presStyleLbl="node1" presStyleIdx="3" presStyleCnt="9">
        <dgm:presLayoutVars>
          <dgm:bulletEnabled val="1"/>
        </dgm:presLayoutVars>
      </dgm:prSet>
      <dgm:spPr/>
      <dgm:t>
        <a:bodyPr/>
        <a:lstStyle/>
        <a:p>
          <a:endParaRPr lang="en-GB"/>
        </a:p>
      </dgm:t>
    </dgm:pt>
    <dgm:pt modelId="{BDEBB8C4-2AB7-4D50-9AA6-F13E3E35DEB8}" type="pres">
      <dgm:prSet presAssocID="{F006F755-46AA-4E98-9189-3947DB71BF1E}" presName="sibTrans" presStyleCnt="0"/>
      <dgm:spPr/>
    </dgm:pt>
    <dgm:pt modelId="{3E742AFE-5269-48CC-98B5-F1BC0FAF75BE}" type="pres">
      <dgm:prSet presAssocID="{D1754FFD-4840-4B90-8E0D-F8375E8FCC11}" presName="node" presStyleLbl="node1" presStyleIdx="4" presStyleCnt="9">
        <dgm:presLayoutVars>
          <dgm:bulletEnabled val="1"/>
        </dgm:presLayoutVars>
      </dgm:prSet>
      <dgm:spPr/>
      <dgm:t>
        <a:bodyPr/>
        <a:lstStyle/>
        <a:p>
          <a:endParaRPr lang="en-GB"/>
        </a:p>
      </dgm:t>
    </dgm:pt>
    <dgm:pt modelId="{1518BEE2-6DD7-4197-B2AC-8048792E7B1D}" type="pres">
      <dgm:prSet presAssocID="{7502F412-C8B1-4C7D-98E2-FAAC56D4EA76}" presName="sibTrans" presStyleCnt="0"/>
      <dgm:spPr/>
    </dgm:pt>
    <dgm:pt modelId="{362446AD-1F32-48FC-A446-711210E81046}" type="pres">
      <dgm:prSet presAssocID="{AF583266-0E78-44FD-8118-C1E7865C1CCA}" presName="node" presStyleLbl="node1" presStyleIdx="5" presStyleCnt="9">
        <dgm:presLayoutVars>
          <dgm:bulletEnabled val="1"/>
        </dgm:presLayoutVars>
      </dgm:prSet>
      <dgm:spPr/>
      <dgm:t>
        <a:bodyPr/>
        <a:lstStyle/>
        <a:p>
          <a:endParaRPr lang="en-GB"/>
        </a:p>
      </dgm:t>
    </dgm:pt>
    <dgm:pt modelId="{A8B2165E-B07A-4F63-BCE7-E56A8D4885CF}" type="pres">
      <dgm:prSet presAssocID="{70FC1D39-77DA-41B3-AAF4-C8AD1232C336}" presName="sibTrans" presStyleCnt="0"/>
      <dgm:spPr/>
    </dgm:pt>
    <dgm:pt modelId="{70D12CF3-B565-420D-9252-571F5449B2AC}" type="pres">
      <dgm:prSet presAssocID="{B8D18FCB-3F79-49E1-87E2-F1FAD827AC98}" presName="node" presStyleLbl="node1" presStyleIdx="6" presStyleCnt="9">
        <dgm:presLayoutVars>
          <dgm:bulletEnabled val="1"/>
        </dgm:presLayoutVars>
      </dgm:prSet>
      <dgm:spPr/>
      <dgm:t>
        <a:bodyPr/>
        <a:lstStyle/>
        <a:p>
          <a:endParaRPr lang="en-GB"/>
        </a:p>
      </dgm:t>
    </dgm:pt>
    <dgm:pt modelId="{24D359B0-D8BD-4112-A714-1BE0BF86201F}" type="pres">
      <dgm:prSet presAssocID="{7AB95D35-4BC6-4936-99EB-EFDE443796F5}" presName="sibTrans" presStyleCnt="0"/>
      <dgm:spPr/>
    </dgm:pt>
    <dgm:pt modelId="{C6000B84-9BFA-406B-80DB-85BEFEEC0F19}" type="pres">
      <dgm:prSet presAssocID="{31230E18-1D01-4949-A904-10B579CF804E}" presName="node" presStyleLbl="node1" presStyleIdx="7" presStyleCnt="9">
        <dgm:presLayoutVars>
          <dgm:bulletEnabled val="1"/>
        </dgm:presLayoutVars>
      </dgm:prSet>
      <dgm:spPr/>
      <dgm:t>
        <a:bodyPr/>
        <a:lstStyle/>
        <a:p>
          <a:endParaRPr lang="en-GB"/>
        </a:p>
      </dgm:t>
    </dgm:pt>
    <dgm:pt modelId="{0952CCAD-F0BE-4BA1-843F-50FF5EE1AD88}" type="pres">
      <dgm:prSet presAssocID="{0C3323D6-DE99-454A-A8DE-AEF781788215}" presName="sibTrans" presStyleCnt="0"/>
      <dgm:spPr/>
    </dgm:pt>
    <dgm:pt modelId="{AA8268C0-9655-46B3-8925-B6089AEB3C85}" type="pres">
      <dgm:prSet presAssocID="{7D25E2FA-BAC9-4FAA-943F-0B021E740590}" presName="node" presStyleLbl="node1" presStyleIdx="8" presStyleCnt="9">
        <dgm:presLayoutVars>
          <dgm:bulletEnabled val="1"/>
        </dgm:presLayoutVars>
      </dgm:prSet>
      <dgm:spPr/>
      <dgm:t>
        <a:bodyPr/>
        <a:lstStyle/>
        <a:p>
          <a:endParaRPr lang="en-GB"/>
        </a:p>
      </dgm:t>
    </dgm:pt>
  </dgm:ptLst>
  <dgm:cxnLst>
    <dgm:cxn modelId="{8491231E-3A6C-4877-A18B-345D56DBABCA}" srcId="{C14568B9-8424-49AD-86A5-BAC1A5CE9E4F}" destId="{AF583266-0E78-44FD-8118-C1E7865C1CCA}" srcOrd="5" destOrd="0" parTransId="{C1960A1F-7381-43F7-8CD5-211706988D04}" sibTransId="{70FC1D39-77DA-41B3-AAF4-C8AD1232C336}"/>
    <dgm:cxn modelId="{A1C0B062-E44E-4CB7-BBE4-ABA87BAC0A17}" srcId="{C14568B9-8424-49AD-86A5-BAC1A5CE9E4F}" destId="{B8D18FCB-3F79-49E1-87E2-F1FAD827AC98}" srcOrd="6" destOrd="0" parTransId="{4A8A1A61-88CC-4395-904C-6F3A4934266F}" sibTransId="{7AB95D35-4BC6-4936-99EB-EFDE443796F5}"/>
    <dgm:cxn modelId="{8B161349-5811-4C06-9E5F-FA1F0652DE46}" srcId="{C14568B9-8424-49AD-86A5-BAC1A5CE9E4F}" destId="{3E24DB14-4C23-4B58-80AE-5B42D21665E0}" srcOrd="3" destOrd="0" parTransId="{22B0D8CD-2E97-41E7-88D9-5F2397E6DA90}" sibTransId="{F006F755-46AA-4E98-9189-3947DB71BF1E}"/>
    <dgm:cxn modelId="{F6392212-2A8E-47B5-A641-B2C3646B351A}" srcId="{C14568B9-8424-49AD-86A5-BAC1A5CE9E4F}" destId="{31230E18-1D01-4949-A904-10B579CF804E}" srcOrd="7" destOrd="0" parTransId="{5ACDD221-4E2C-4A2A-A3E5-D0C26E0270EB}" sibTransId="{0C3323D6-DE99-454A-A8DE-AEF781788215}"/>
    <dgm:cxn modelId="{C2E1EB9B-60BF-4FCA-9E39-C9272B7247F7}" type="presOf" srcId="{7D25E2FA-BAC9-4FAA-943F-0B021E740590}" destId="{AA8268C0-9655-46B3-8925-B6089AEB3C85}" srcOrd="0" destOrd="0" presId="urn:microsoft.com/office/officeart/2005/8/layout/default"/>
    <dgm:cxn modelId="{DBA307EB-3895-4724-A673-6099E8297119}" type="presOf" srcId="{8F060AEA-8F74-4553-9B4F-79133D211AC0}" destId="{6D82F956-1B5C-4D57-A32F-D22C7249E166}" srcOrd="0" destOrd="0" presId="urn:microsoft.com/office/officeart/2005/8/layout/default"/>
    <dgm:cxn modelId="{A907FF5F-86C5-426E-A765-0BAC1BDC4282}" srcId="{C14568B9-8424-49AD-86A5-BAC1A5CE9E4F}" destId="{50A81056-E3B9-46FE-B572-AAA2B5D99567}" srcOrd="2" destOrd="0" parTransId="{CC969C21-6A88-4064-A5FA-D4DE6D6EAAF5}" sibTransId="{53E44D53-FC7D-4891-A299-3D756EAA26B0}"/>
    <dgm:cxn modelId="{EFCF0B8F-63E4-4BC0-8020-7F65F30FA547}" srcId="{C14568B9-8424-49AD-86A5-BAC1A5CE9E4F}" destId="{7D25E2FA-BAC9-4FAA-943F-0B021E740590}" srcOrd="8" destOrd="0" parTransId="{42B49B97-067C-4AF1-B3F3-9C657429D068}" sibTransId="{B61C0123-7531-4B43-BEFB-C385088882F1}"/>
    <dgm:cxn modelId="{B34AC536-6B10-4535-9BB7-99EA63C8CEA5}" srcId="{C14568B9-8424-49AD-86A5-BAC1A5CE9E4F}" destId="{8B9BED51-2043-4DEA-A2B7-61FFAC61221E}" srcOrd="1" destOrd="0" parTransId="{91FC240A-EC0B-4695-A69F-8A577AB90673}" sibTransId="{588D11F4-3021-4FF7-8142-0674B98BF712}"/>
    <dgm:cxn modelId="{18D62AB8-9564-440A-8B4D-9A2B4ED769AC}" type="presOf" srcId="{8B9BED51-2043-4DEA-A2B7-61FFAC61221E}" destId="{290B2E1D-7EF3-493E-B330-270B27ACCE38}" srcOrd="0" destOrd="0" presId="urn:microsoft.com/office/officeart/2005/8/layout/default"/>
    <dgm:cxn modelId="{0A1660AE-9051-4CBC-BED8-5DC85920CE4C}" srcId="{C14568B9-8424-49AD-86A5-BAC1A5CE9E4F}" destId="{8F060AEA-8F74-4553-9B4F-79133D211AC0}" srcOrd="0" destOrd="0" parTransId="{B0C24995-6F69-4BD3-935D-EA0672D6C4BE}" sibTransId="{B45A29B1-4C00-45DF-A403-BDA3162DD525}"/>
    <dgm:cxn modelId="{9F41D331-3B08-419C-A1EA-78735A5C1BBB}" srcId="{C14568B9-8424-49AD-86A5-BAC1A5CE9E4F}" destId="{D1754FFD-4840-4B90-8E0D-F8375E8FCC11}" srcOrd="4" destOrd="0" parTransId="{8DD0EF4F-C9CE-4DA3-A247-A082D68B4EFD}" sibTransId="{7502F412-C8B1-4C7D-98E2-FAAC56D4EA76}"/>
    <dgm:cxn modelId="{ABE6272C-200B-4B84-B35A-90B360154C45}" type="presOf" srcId="{3E24DB14-4C23-4B58-80AE-5B42D21665E0}" destId="{0C530A5D-6AE7-47A0-BC7C-3676AC0877CF}" srcOrd="0" destOrd="0" presId="urn:microsoft.com/office/officeart/2005/8/layout/default"/>
    <dgm:cxn modelId="{E5A65D65-F8FA-46C4-822E-4B65C425AECC}" type="presOf" srcId="{50A81056-E3B9-46FE-B572-AAA2B5D99567}" destId="{06620868-8EA1-4DD7-8EE7-9E494E2C420B}" srcOrd="0" destOrd="0" presId="urn:microsoft.com/office/officeart/2005/8/layout/default"/>
    <dgm:cxn modelId="{F04B3DBD-932B-4F44-ABF7-B879EAC6522F}" type="presOf" srcId="{B8D18FCB-3F79-49E1-87E2-F1FAD827AC98}" destId="{70D12CF3-B565-420D-9252-571F5449B2AC}" srcOrd="0" destOrd="0" presId="urn:microsoft.com/office/officeart/2005/8/layout/default"/>
    <dgm:cxn modelId="{76161A00-643B-40F4-9C22-D76F0489CF00}" type="presOf" srcId="{C14568B9-8424-49AD-86A5-BAC1A5CE9E4F}" destId="{0FC43D7F-FB97-435C-BA86-437D0815EEE1}" srcOrd="0" destOrd="0" presId="urn:microsoft.com/office/officeart/2005/8/layout/default"/>
    <dgm:cxn modelId="{184CCE7C-C782-4322-9D67-209463479755}" type="presOf" srcId="{D1754FFD-4840-4B90-8E0D-F8375E8FCC11}" destId="{3E742AFE-5269-48CC-98B5-F1BC0FAF75BE}" srcOrd="0" destOrd="0" presId="urn:microsoft.com/office/officeart/2005/8/layout/default"/>
    <dgm:cxn modelId="{AAED2183-F78B-42BC-AE74-2D7F5C8D6960}" type="presOf" srcId="{AF583266-0E78-44FD-8118-C1E7865C1CCA}" destId="{362446AD-1F32-48FC-A446-711210E81046}" srcOrd="0" destOrd="0" presId="urn:microsoft.com/office/officeart/2005/8/layout/default"/>
    <dgm:cxn modelId="{A23C4472-65F4-4E75-9B3F-2A3AF08F2536}" type="presOf" srcId="{31230E18-1D01-4949-A904-10B579CF804E}" destId="{C6000B84-9BFA-406B-80DB-85BEFEEC0F19}" srcOrd="0" destOrd="0" presId="urn:microsoft.com/office/officeart/2005/8/layout/default"/>
    <dgm:cxn modelId="{5CFCB4A0-AF3E-43F7-AA95-E211D251B539}" type="presParOf" srcId="{0FC43D7F-FB97-435C-BA86-437D0815EEE1}" destId="{6D82F956-1B5C-4D57-A32F-D22C7249E166}" srcOrd="0" destOrd="0" presId="urn:microsoft.com/office/officeart/2005/8/layout/default"/>
    <dgm:cxn modelId="{7B0E058E-B46E-4331-AA35-6A5A2F1E0DFD}" type="presParOf" srcId="{0FC43D7F-FB97-435C-BA86-437D0815EEE1}" destId="{3120E14B-4213-4A78-871F-44D1760E2A80}" srcOrd="1" destOrd="0" presId="urn:microsoft.com/office/officeart/2005/8/layout/default"/>
    <dgm:cxn modelId="{5F6BD021-4013-4C91-B80F-CC22C8CECB47}" type="presParOf" srcId="{0FC43D7F-FB97-435C-BA86-437D0815EEE1}" destId="{290B2E1D-7EF3-493E-B330-270B27ACCE38}" srcOrd="2" destOrd="0" presId="urn:microsoft.com/office/officeart/2005/8/layout/default"/>
    <dgm:cxn modelId="{A9DEFB0B-B88F-48DA-AA47-A8B34A5646DA}" type="presParOf" srcId="{0FC43D7F-FB97-435C-BA86-437D0815EEE1}" destId="{29887708-2E99-45FC-BCE4-51795C443343}" srcOrd="3" destOrd="0" presId="urn:microsoft.com/office/officeart/2005/8/layout/default"/>
    <dgm:cxn modelId="{A5748448-ADD2-4DA5-B93F-C0BF321033C0}" type="presParOf" srcId="{0FC43D7F-FB97-435C-BA86-437D0815EEE1}" destId="{06620868-8EA1-4DD7-8EE7-9E494E2C420B}" srcOrd="4" destOrd="0" presId="urn:microsoft.com/office/officeart/2005/8/layout/default"/>
    <dgm:cxn modelId="{96D36B23-174A-4507-ABD9-E45F6E9FE80E}" type="presParOf" srcId="{0FC43D7F-FB97-435C-BA86-437D0815EEE1}" destId="{5819DD86-5811-4988-8E63-5C712F13F9B6}" srcOrd="5" destOrd="0" presId="urn:microsoft.com/office/officeart/2005/8/layout/default"/>
    <dgm:cxn modelId="{927B6E42-CD35-44BE-AC46-836CFA8608D2}" type="presParOf" srcId="{0FC43D7F-FB97-435C-BA86-437D0815EEE1}" destId="{0C530A5D-6AE7-47A0-BC7C-3676AC0877CF}" srcOrd="6" destOrd="0" presId="urn:microsoft.com/office/officeart/2005/8/layout/default"/>
    <dgm:cxn modelId="{250559BE-0AF9-4239-81B2-BA228D37E856}" type="presParOf" srcId="{0FC43D7F-FB97-435C-BA86-437D0815EEE1}" destId="{BDEBB8C4-2AB7-4D50-9AA6-F13E3E35DEB8}" srcOrd="7" destOrd="0" presId="urn:microsoft.com/office/officeart/2005/8/layout/default"/>
    <dgm:cxn modelId="{3E0AE093-4411-4666-BF0A-A390CA1FA212}" type="presParOf" srcId="{0FC43D7F-FB97-435C-BA86-437D0815EEE1}" destId="{3E742AFE-5269-48CC-98B5-F1BC0FAF75BE}" srcOrd="8" destOrd="0" presId="urn:microsoft.com/office/officeart/2005/8/layout/default"/>
    <dgm:cxn modelId="{6208818E-2DC0-47A3-A9B2-E819DC647DB0}" type="presParOf" srcId="{0FC43D7F-FB97-435C-BA86-437D0815EEE1}" destId="{1518BEE2-6DD7-4197-B2AC-8048792E7B1D}" srcOrd="9" destOrd="0" presId="urn:microsoft.com/office/officeart/2005/8/layout/default"/>
    <dgm:cxn modelId="{4C38D8A5-52D2-41C7-A520-E9868089E3C9}" type="presParOf" srcId="{0FC43D7F-FB97-435C-BA86-437D0815EEE1}" destId="{362446AD-1F32-48FC-A446-711210E81046}" srcOrd="10" destOrd="0" presId="urn:microsoft.com/office/officeart/2005/8/layout/default"/>
    <dgm:cxn modelId="{CBD276D0-ACDE-42FE-92F1-1DAF2724965F}" type="presParOf" srcId="{0FC43D7F-FB97-435C-BA86-437D0815EEE1}" destId="{A8B2165E-B07A-4F63-BCE7-E56A8D4885CF}" srcOrd="11" destOrd="0" presId="urn:microsoft.com/office/officeart/2005/8/layout/default"/>
    <dgm:cxn modelId="{33E33170-447E-4355-908C-2866A251EB5D}" type="presParOf" srcId="{0FC43D7F-FB97-435C-BA86-437D0815EEE1}" destId="{70D12CF3-B565-420D-9252-571F5449B2AC}" srcOrd="12" destOrd="0" presId="urn:microsoft.com/office/officeart/2005/8/layout/default"/>
    <dgm:cxn modelId="{4E828049-9963-41B4-8DCE-5FCBF20DA152}" type="presParOf" srcId="{0FC43D7F-FB97-435C-BA86-437D0815EEE1}" destId="{24D359B0-D8BD-4112-A714-1BE0BF86201F}" srcOrd="13" destOrd="0" presId="urn:microsoft.com/office/officeart/2005/8/layout/default"/>
    <dgm:cxn modelId="{E4EE3FCC-4CD0-45A4-A580-923DA766ABC8}" type="presParOf" srcId="{0FC43D7F-FB97-435C-BA86-437D0815EEE1}" destId="{C6000B84-9BFA-406B-80DB-85BEFEEC0F19}" srcOrd="14" destOrd="0" presId="urn:microsoft.com/office/officeart/2005/8/layout/default"/>
    <dgm:cxn modelId="{C1B21E2F-8735-4623-A403-61BA309DCC8F}" type="presParOf" srcId="{0FC43D7F-FB97-435C-BA86-437D0815EEE1}" destId="{0952CCAD-F0BE-4BA1-843F-50FF5EE1AD88}" srcOrd="15" destOrd="0" presId="urn:microsoft.com/office/officeart/2005/8/layout/default"/>
    <dgm:cxn modelId="{47BFD23A-A3A4-45C4-A2D6-35BFEC53F9FA}" type="presParOf" srcId="{0FC43D7F-FB97-435C-BA86-437D0815EEE1}" destId="{AA8268C0-9655-46B3-8925-B6089AEB3C85}"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8AFD55E-7D54-4A53-B966-468E8840C45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91922AB4-F45B-494C-9BF2-869EFCBC44A3}">
      <dgm:prSet phldrT="[Text]"/>
      <dgm:spPr/>
      <dgm:t>
        <a:bodyPr/>
        <a:lstStyle/>
        <a:p>
          <a:r>
            <a:rPr lang="en-GB" dirty="0" smtClean="0"/>
            <a:t>Developing commissioning to respond to the needs of people experiencing multiple exclusion homelessness</a:t>
          </a:r>
          <a:endParaRPr lang="en-GB" dirty="0"/>
        </a:p>
      </dgm:t>
    </dgm:pt>
    <dgm:pt modelId="{D6076225-5A72-425A-BEC1-6DE568123B03}" type="parTrans" cxnId="{57C729F0-5580-40FF-9107-40E6B38AC68A}">
      <dgm:prSet/>
      <dgm:spPr/>
      <dgm:t>
        <a:bodyPr/>
        <a:lstStyle/>
        <a:p>
          <a:endParaRPr lang="en-GB"/>
        </a:p>
      </dgm:t>
    </dgm:pt>
    <dgm:pt modelId="{42C3B517-3C9D-4C29-A831-FD8E20494753}" type="sibTrans" cxnId="{57C729F0-5580-40FF-9107-40E6B38AC68A}">
      <dgm:prSet/>
      <dgm:spPr/>
      <dgm:t>
        <a:bodyPr/>
        <a:lstStyle/>
        <a:p>
          <a:endParaRPr lang="en-GB"/>
        </a:p>
      </dgm:t>
    </dgm:pt>
    <dgm:pt modelId="{FDD73514-0AF2-40B5-970A-418CF99883A5}">
      <dgm:prSet phldrT="[Text]"/>
      <dgm:spPr/>
      <dgm:t>
        <a:bodyPr/>
        <a:lstStyle/>
        <a:p>
          <a:r>
            <a:rPr lang="en-GB" dirty="0" smtClean="0"/>
            <a:t>Management oversight of decision-making</a:t>
          </a:r>
          <a:endParaRPr lang="en-GB" dirty="0"/>
        </a:p>
      </dgm:t>
    </dgm:pt>
    <dgm:pt modelId="{86D6AD40-D474-42F6-9713-9F7EF7A3E72E}" type="parTrans" cxnId="{5902726E-1618-43E5-ADB9-023D1F1F8972}">
      <dgm:prSet/>
      <dgm:spPr/>
      <dgm:t>
        <a:bodyPr/>
        <a:lstStyle/>
        <a:p>
          <a:endParaRPr lang="en-GB"/>
        </a:p>
      </dgm:t>
    </dgm:pt>
    <dgm:pt modelId="{2E76FD7C-851B-4441-AFD1-5746C5526171}" type="sibTrans" cxnId="{5902726E-1618-43E5-ADB9-023D1F1F8972}">
      <dgm:prSet/>
      <dgm:spPr/>
      <dgm:t>
        <a:bodyPr/>
        <a:lstStyle/>
        <a:p>
          <a:endParaRPr lang="en-GB"/>
        </a:p>
      </dgm:t>
    </dgm:pt>
    <dgm:pt modelId="{65F93B86-181D-44A7-A3E1-59A34CA08FA3}">
      <dgm:prSet phldrT="[Text]"/>
      <dgm:spPr/>
      <dgm:t>
        <a:bodyPr/>
        <a:lstStyle/>
        <a:p>
          <a:r>
            <a:rPr lang="en-GB" dirty="0" smtClean="0"/>
            <a:t>Supervision to promote reflection and analysis of case management</a:t>
          </a:r>
          <a:endParaRPr lang="en-GB" dirty="0"/>
        </a:p>
      </dgm:t>
    </dgm:pt>
    <dgm:pt modelId="{EC7FC9BF-6901-4D19-A229-A0BF0D924AAA}" type="parTrans" cxnId="{F5D5289F-3947-460F-918A-9EE670EC58BB}">
      <dgm:prSet/>
      <dgm:spPr/>
      <dgm:t>
        <a:bodyPr/>
        <a:lstStyle/>
        <a:p>
          <a:endParaRPr lang="en-GB"/>
        </a:p>
      </dgm:t>
    </dgm:pt>
    <dgm:pt modelId="{E8369B28-F54F-4170-877A-F6B36D57B4BE}" type="sibTrans" cxnId="{F5D5289F-3947-460F-918A-9EE670EC58BB}">
      <dgm:prSet/>
      <dgm:spPr/>
      <dgm:t>
        <a:bodyPr/>
        <a:lstStyle/>
        <a:p>
          <a:endParaRPr lang="en-GB"/>
        </a:p>
      </dgm:t>
    </dgm:pt>
    <dgm:pt modelId="{15CC0A2D-22BC-4CEA-BE24-521C07356162}">
      <dgm:prSet phldrT="[Text]"/>
      <dgm:spPr/>
      <dgm:t>
        <a:bodyPr/>
        <a:lstStyle/>
        <a:p>
          <a:r>
            <a:rPr lang="en-GB" dirty="0" smtClean="0"/>
            <a:t>Supporting staff</a:t>
          </a:r>
          <a:endParaRPr lang="en-GB" dirty="0"/>
        </a:p>
      </dgm:t>
    </dgm:pt>
    <dgm:pt modelId="{0E8BCB43-206F-4FBC-9FC4-9DDB6652F98C}" type="parTrans" cxnId="{55597668-D4F6-441C-9BC3-0B3E063A1C3A}">
      <dgm:prSet/>
      <dgm:spPr/>
      <dgm:t>
        <a:bodyPr/>
        <a:lstStyle/>
        <a:p>
          <a:endParaRPr lang="en-GB"/>
        </a:p>
      </dgm:t>
    </dgm:pt>
    <dgm:pt modelId="{CD59FB2F-2CAE-4CCE-8C4A-18F579781BD1}" type="sibTrans" cxnId="{55597668-D4F6-441C-9BC3-0B3E063A1C3A}">
      <dgm:prSet/>
      <dgm:spPr/>
      <dgm:t>
        <a:bodyPr/>
        <a:lstStyle/>
        <a:p>
          <a:endParaRPr lang="en-GB"/>
        </a:p>
      </dgm:t>
    </dgm:pt>
    <dgm:pt modelId="{62693D1A-ACB8-4742-96DA-E1C1AA1463D6}">
      <dgm:prSet/>
      <dgm:spPr/>
      <dgm:t>
        <a:bodyPr/>
        <a:lstStyle/>
        <a:p>
          <a:r>
            <a:rPr lang="en-GB" dirty="0" smtClean="0"/>
            <a:t>Access to specialist legal, safeguarding, mental capacity and mental health advice</a:t>
          </a:r>
          <a:endParaRPr lang="en-GB" dirty="0"/>
        </a:p>
      </dgm:t>
    </dgm:pt>
    <dgm:pt modelId="{B19AAEC1-1DFE-4BA0-B1AF-D3D62B4B9067}" type="parTrans" cxnId="{2F6AC730-3FF6-46A1-A45C-C72822EC690C}">
      <dgm:prSet/>
      <dgm:spPr/>
      <dgm:t>
        <a:bodyPr/>
        <a:lstStyle/>
        <a:p>
          <a:endParaRPr lang="en-GB"/>
        </a:p>
      </dgm:t>
    </dgm:pt>
    <dgm:pt modelId="{88CF6C8E-5D05-4A53-8358-E385C97FE472}" type="sibTrans" cxnId="{2F6AC730-3FF6-46A1-A45C-C72822EC690C}">
      <dgm:prSet/>
      <dgm:spPr/>
      <dgm:t>
        <a:bodyPr/>
        <a:lstStyle/>
        <a:p>
          <a:endParaRPr lang="en-GB"/>
        </a:p>
      </dgm:t>
    </dgm:pt>
    <dgm:pt modelId="{5A933291-374D-4417-9777-C8747F33220B}">
      <dgm:prSet/>
      <dgm:spPr/>
      <dgm:t>
        <a:bodyPr/>
        <a:lstStyle/>
        <a:p>
          <a:r>
            <a:rPr lang="en-GB" smtClean="0"/>
            <a:t>Providing workforce development and ensuring that workplace culture and policies enable effective practice</a:t>
          </a:r>
          <a:endParaRPr lang="en-GB"/>
        </a:p>
      </dgm:t>
    </dgm:pt>
    <dgm:pt modelId="{E41927CA-D4D5-45DE-8A19-149EC51E1EA4}" type="parTrans" cxnId="{5F056436-CB6B-4D76-BB19-18550CD3D29F}">
      <dgm:prSet/>
      <dgm:spPr/>
      <dgm:t>
        <a:bodyPr/>
        <a:lstStyle/>
        <a:p>
          <a:endParaRPr lang="en-GB"/>
        </a:p>
      </dgm:t>
    </dgm:pt>
    <dgm:pt modelId="{01943D80-5348-43F4-894F-164FE87869CC}" type="sibTrans" cxnId="{5F056436-CB6B-4D76-BB19-18550CD3D29F}">
      <dgm:prSet/>
      <dgm:spPr/>
      <dgm:t>
        <a:bodyPr/>
        <a:lstStyle/>
        <a:p>
          <a:endParaRPr lang="en-GB"/>
        </a:p>
      </dgm:t>
    </dgm:pt>
    <dgm:pt modelId="{47462F21-D9F8-4EB8-B153-5330F7AC4485}" type="pres">
      <dgm:prSet presAssocID="{08AFD55E-7D54-4A53-B966-468E8840C454}" presName="diagram" presStyleCnt="0">
        <dgm:presLayoutVars>
          <dgm:dir/>
          <dgm:resizeHandles val="exact"/>
        </dgm:presLayoutVars>
      </dgm:prSet>
      <dgm:spPr/>
      <dgm:t>
        <a:bodyPr/>
        <a:lstStyle/>
        <a:p>
          <a:endParaRPr lang="en-GB"/>
        </a:p>
      </dgm:t>
    </dgm:pt>
    <dgm:pt modelId="{039A337B-A140-4061-AA57-E6500FE6744E}" type="pres">
      <dgm:prSet presAssocID="{91922AB4-F45B-494C-9BF2-869EFCBC44A3}" presName="node" presStyleLbl="node1" presStyleIdx="0" presStyleCnt="6">
        <dgm:presLayoutVars>
          <dgm:bulletEnabled val="1"/>
        </dgm:presLayoutVars>
      </dgm:prSet>
      <dgm:spPr/>
      <dgm:t>
        <a:bodyPr/>
        <a:lstStyle/>
        <a:p>
          <a:endParaRPr lang="en-GB"/>
        </a:p>
      </dgm:t>
    </dgm:pt>
    <dgm:pt modelId="{17893562-9E5D-438E-900F-F70DEBFFCFE4}" type="pres">
      <dgm:prSet presAssocID="{42C3B517-3C9D-4C29-A831-FD8E20494753}" presName="sibTrans" presStyleCnt="0"/>
      <dgm:spPr/>
    </dgm:pt>
    <dgm:pt modelId="{584A998B-4791-4AD9-AFA0-F6E4B56B89A8}" type="pres">
      <dgm:prSet presAssocID="{FDD73514-0AF2-40B5-970A-418CF99883A5}" presName="node" presStyleLbl="node1" presStyleIdx="1" presStyleCnt="6">
        <dgm:presLayoutVars>
          <dgm:bulletEnabled val="1"/>
        </dgm:presLayoutVars>
      </dgm:prSet>
      <dgm:spPr/>
      <dgm:t>
        <a:bodyPr/>
        <a:lstStyle/>
        <a:p>
          <a:endParaRPr lang="en-GB"/>
        </a:p>
      </dgm:t>
    </dgm:pt>
    <dgm:pt modelId="{7E7FAA21-4A4A-456E-B63A-D98DF9F92D9A}" type="pres">
      <dgm:prSet presAssocID="{2E76FD7C-851B-4441-AFD1-5746C5526171}" presName="sibTrans" presStyleCnt="0"/>
      <dgm:spPr/>
    </dgm:pt>
    <dgm:pt modelId="{95DA3E08-D9AC-495D-8792-00981A66D944}" type="pres">
      <dgm:prSet presAssocID="{65F93B86-181D-44A7-A3E1-59A34CA08FA3}" presName="node" presStyleLbl="node1" presStyleIdx="2" presStyleCnt="6">
        <dgm:presLayoutVars>
          <dgm:bulletEnabled val="1"/>
        </dgm:presLayoutVars>
      </dgm:prSet>
      <dgm:spPr/>
      <dgm:t>
        <a:bodyPr/>
        <a:lstStyle/>
        <a:p>
          <a:endParaRPr lang="en-GB"/>
        </a:p>
      </dgm:t>
    </dgm:pt>
    <dgm:pt modelId="{49AD658D-73F2-4C18-B706-0E16ED7F4263}" type="pres">
      <dgm:prSet presAssocID="{E8369B28-F54F-4170-877A-F6B36D57B4BE}" presName="sibTrans" presStyleCnt="0"/>
      <dgm:spPr/>
    </dgm:pt>
    <dgm:pt modelId="{B2AC77B4-8C1D-4150-97A9-1EE94F94A533}" type="pres">
      <dgm:prSet presAssocID="{15CC0A2D-22BC-4CEA-BE24-521C07356162}" presName="node" presStyleLbl="node1" presStyleIdx="3" presStyleCnt="6">
        <dgm:presLayoutVars>
          <dgm:bulletEnabled val="1"/>
        </dgm:presLayoutVars>
      </dgm:prSet>
      <dgm:spPr/>
      <dgm:t>
        <a:bodyPr/>
        <a:lstStyle/>
        <a:p>
          <a:endParaRPr lang="en-GB"/>
        </a:p>
      </dgm:t>
    </dgm:pt>
    <dgm:pt modelId="{0701526F-60E7-44E7-8E0E-416C4B6E4DD3}" type="pres">
      <dgm:prSet presAssocID="{CD59FB2F-2CAE-4CCE-8C4A-18F579781BD1}" presName="sibTrans" presStyleCnt="0"/>
      <dgm:spPr/>
    </dgm:pt>
    <dgm:pt modelId="{C21CC996-5801-4D20-99AE-28C00A4ED4D2}" type="pres">
      <dgm:prSet presAssocID="{5A933291-374D-4417-9777-C8747F33220B}" presName="node" presStyleLbl="node1" presStyleIdx="4" presStyleCnt="6">
        <dgm:presLayoutVars>
          <dgm:bulletEnabled val="1"/>
        </dgm:presLayoutVars>
      </dgm:prSet>
      <dgm:spPr/>
      <dgm:t>
        <a:bodyPr/>
        <a:lstStyle/>
        <a:p>
          <a:endParaRPr lang="en-GB"/>
        </a:p>
      </dgm:t>
    </dgm:pt>
    <dgm:pt modelId="{1498171F-DB53-49EE-B99F-10C1625420F2}" type="pres">
      <dgm:prSet presAssocID="{01943D80-5348-43F4-894F-164FE87869CC}" presName="sibTrans" presStyleCnt="0"/>
      <dgm:spPr/>
    </dgm:pt>
    <dgm:pt modelId="{62E15ED9-6C44-40A1-BF6C-C593AD7E1C65}" type="pres">
      <dgm:prSet presAssocID="{62693D1A-ACB8-4742-96DA-E1C1AA1463D6}" presName="node" presStyleLbl="node1" presStyleIdx="5" presStyleCnt="6">
        <dgm:presLayoutVars>
          <dgm:bulletEnabled val="1"/>
        </dgm:presLayoutVars>
      </dgm:prSet>
      <dgm:spPr/>
      <dgm:t>
        <a:bodyPr/>
        <a:lstStyle/>
        <a:p>
          <a:endParaRPr lang="en-GB"/>
        </a:p>
      </dgm:t>
    </dgm:pt>
  </dgm:ptLst>
  <dgm:cxnLst>
    <dgm:cxn modelId="{57C729F0-5580-40FF-9107-40E6B38AC68A}" srcId="{08AFD55E-7D54-4A53-B966-468E8840C454}" destId="{91922AB4-F45B-494C-9BF2-869EFCBC44A3}" srcOrd="0" destOrd="0" parTransId="{D6076225-5A72-425A-BEC1-6DE568123B03}" sibTransId="{42C3B517-3C9D-4C29-A831-FD8E20494753}"/>
    <dgm:cxn modelId="{C61D6959-9A0A-4B35-A57C-DB1392378553}" type="presOf" srcId="{91922AB4-F45B-494C-9BF2-869EFCBC44A3}" destId="{039A337B-A140-4061-AA57-E6500FE6744E}" srcOrd="0" destOrd="0" presId="urn:microsoft.com/office/officeart/2005/8/layout/default"/>
    <dgm:cxn modelId="{F5D5289F-3947-460F-918A-9EE670EC58BB}" srcId="{08AFD55E-7D54-4A53-B966-468E8840C454}" destId="{65F93B86-181D-44A7-A3E1-59A34CA08FA3}" srcOrd="2" destOrd="0" parTransId="{EC7FC9BF-6901-4D19-A229-A0BF0D924AAA}" sibTransId="{E8369B28-F54F-4170-877A-F6B36D57B4BE}"/>
    <dgm:cxn modelId="{0D7E51F7-419B-4614-BB12-ED8B81115EDB}" type="presOf" srcId="{5A933291-374D-4417-9777-C8747F33220B}" destId="{C21CC996-5801-4D20-99AE-28C00A4ED4D2}" srcOrd="0" destOrd="0" presId="urn:microsoft.com/office/officeart/2005/8/layout/default"/>
    <dgm:cxn modelId="{BB1A83CC-F400-449C-9E3B-CC99400B284D}" type="presOf" srcId="{65F93B86-181D-44A7-A3E1-59A34CA08FA3}" destId="{95DA3E08-D9AC-495D-8792-00981A66D944}" srcOrd="0" destOrd="0" presId="urn:microsoft.com/office/officeart/2005/8/layout/default"/>
    <dgm:cxn modelId="{4EF13AB1-335E-4FFF-9C51-22C562779FD7}" type="presOf" srcId="{15CC0A2D-22BC-4CEA-BE24-521C07356162}" destId="{B2AC77B4-8C1D-4150-97A9-1EE94F94A533}" srcOrd="0" destOrd="0" presId="urn:microsoft.com/office/officeart/2005/8/layout/default"/>
    <dgm:cxn modelId="{833F0AE4-1204-4AB2-8E1C-2397EC83C99C}" type="presOf" srcId="{FDD73514-0AF2-40B5-970A-418CF99883A5}" destId="{584A998B-4791-4AD9-AFA0-F6E4B56B89A8}" srcOrd="0" destOrd="0" presId="urn:microsoft.com/office/officeart/2005/8/layout/default"/>
    <dgm:cxn modelId="{5F056436-CB6B-4D76-BB19-18550CD3D29F}" srcId="{08AFD55E-7D54-4A53-B966-468E8840C454}" destId="{5A933291-374D-4417-9777-C8747F33220B}" srcOrd="4" destOrd="0" parTransId="{E41927CA-D4D5-45DE-8A19-149EC51E1EA4}" sibTransId="{01943D80-5348-43F4-894F-164FE87869CC}"/>
    <dgm:cxn modelId="{55597668-D4F6-441C-9BC3-0B3E063A1C3A}" srcId="{08AFD55E-7D54-4A53-B966-468E8840C454}" destId="{15CC0A2D-22BC-4CEA-BE24-521C07356162}" srcOrd="3" destOrd="0" parTransId="{0E8BCB43-206F-4FBC-9FC4-9DDB6652F98C}" sibTransId="{CD59FB2F-2CAE-4CCE-8C4A-18F579781BD1}"/>
    <dgm:cxn modelId="{0FBAB79B-2F2C-4BB6-8220-FA86FEE1C5C7}" type="presOf" srcId="{62693D1A-ACB8-4742-96DA-E1C1AA1463D6}" destId="{62E15ED9-6C44-40A1-BF6C-C593AD7E1C65}" srcOrd="0" destOrd="0" presId="urn:microsoft.com/office/officeart/2005/8/layout/default"/>
    <dgm:cxn modelId="{5902726E-1618-43E5-ADB9-023D1F1F8972}" srcId="{08AFD55E-7D54-4A53-B966-468E8840C454}" destId="{FDD73514-0AF2-40B5-970A-418CF99883A5}" srcOrd="1" destOrd="0" parTransId="{86D6AD40-D474-42F6-9713-9F7EF7A3E72E}" sibTransId="{2E76FD7C-851B-4441-AFD1-5746C5526171}"/>
    <dgm:cxn modelId="{96DD0036-E8C3-4D92-96AA-816C7FF42FC9}" type="presOf" srcId="{08AFD55E-7D54-4A53-B966-468E8840C454}" destId="{47462F21-D9F8-4EB8-B153-5330F7AC4485}" srcOrd="0" destOrd="0" presId="urn:microsoft.com/office/officeart/2005/8/layout/default"/>
    <dgm:cxn modelId="{2F6AC730-3FF6-46A1-A45C-C72822EC690C}" srcId="{08AFD55E-7D54-4A53-B966-468E8840C454}" destId="{62693D1A-ACB8-4742-96DA-E1C1AA1463D6}" srcOrd="5" destOrd="0" parTransId="{B19AAEC1-1DFE-4BA0-B1AF-D3D62B4B9067}" sibTransId="{88CF6C8E-5D05-4A53-8358-E385C97FE472}"/>
    <dgm:cxn modelId="{CDC0E26D-2D88-4F19-85BD-E20BD17472D7}" type="presParOf" srcId="{47462F21-D9F8-4EB8-B153-5330F7AC4485}" destId="{039A337B-A140-4061-AA57-E6500FE6744E}" srcOrd="0" destOrd="0" presId="urn:microsoft.com/office/officeart/2005/8/layout/default"/>
    <dgm:cxn modelId="{F62D67F0-6207-4C79-A74B-121C7622E5A2}" type="presParOf" srcId="{47462F21-D9F8-4EB8-B153-5330F7AC4485}" destId="{17893562-9E5D-438E-900F-F70DEBFFCFE4}" srcOrd="1" destOrd="0" presId="urn:microsoft.com/office/officeart/2005/8/layout/default"/>
    <dgm:cxn modelId="{8D3F4BBA-ED43-413B-ACF4-4DEBC5FB6D0D}" type="presParOf" srcId="{47462F21-D9F8-4EB8-B153-5330F7AC4485}" destId="{584A998B-4791-4AD9-AFA0-F6E4B56B89A8}" srcOrd="2" destOrd="0" presId="urn:microsoft.com/office/officeart/2005/8/layout/default"/>
    <dgm:cxn modelId="{3F342D5F-9FA7-47A0-93E6-AB16DB91E9C8}" type="presParOf" srcId="{47462F21-D9F8-4EB8-B153-5330F7AC4485}" destId="{7E7FAA21-4A4A-456E-B63A-D98DF9F92D9A}" srcOrd="3" destOrd="0" presId="urn:microsoft.com/office/officeart/2005/8/layout/default"/>
    <dgm:cxn modelId="{C7207D2E-7985-443A-B830-7EED779838E3}" type="presParOf" srcId="{47462F21-D9F8-4EB8-B153-5330F7AC4485}" destId="{95DA3E08-D9AC-495D-8792-00981A66D944}" srcOrd="4" destOrd="0" presId="urn:microsoft.com/office/officeart/2005/8/layout/default"/>
    <dgm:cxn modelId="{86F12EA4-D2AC-46AE-8F95-9E3CD9E3D8D3}" type="presParOf" srcId="{47462F21-D9F8-4EB8-B153-5330F7AC4485}" destId="{49AD658D-73F2-4C18-B706-0E16ED7F4263}" srcOrd="5" destOrd="0" presId="urn:microsoft.com/office/officeart/2005/8/layout/default"/>
    <dgm:cxn modelId="{35C98E27-E010-47DE-AB21-C58F0E0DDF89}" type="presParOf" srcId="{47462F21-D9F8-4EB8-B153-5330F7AC4485}" destId="{B2AC77B4-8C1D-4150-97A9-1EE94F94A533}" srcOrd="6" destOrd="0" presId="urn:microsoft.com/office/officeart/2005/8/layout/default"/>
    <dgm:cxn modelId="{27CFBBB9-A528-4E20-8306-6D7A2CBC7535}" type="presParOf" srcId="{47462F21-D9F8-4EB8-B153-5330F7AC4485}" destId="{0701526F-60E7-44E7-8E0E-416C4B6E4DD3}" srcOrd="7" destOrd="0" presId="urn:microsoft.com/office/officeart/2005/8/layout/default"/>
    <dgm:cxn modelId="{F5D0BCF4-4EF0-497E-9A31-6C6193EDDF07}" type="presParOf" srcId="{47462F21-D9F8-4EB8-B153-5330F7AC4485}" destId="{C21CC996-5801-4D20-99AE-28C00A4ED4D2}" srcOrd="8" destOrd="0" presId="urn:microsoft.com/office/officeart/2005/8/layout/default"/>
    <dgm:cxn modelId="{F7EFBF4F-1EEF-43AC-8268-B26A80AC707B}" type="presParOf" srcId="{47462F21-D9F8-4EB8-B153-5330F7AC4485}" destId="{1498171F-DB53-49EE-B99F-10C1625420F2}" srcOrd="9" destOrd="0" presId="urn:microsoft.com/office/officeart/2005/8/layout/default"/>
    <dgm:cxn modelId="{FC1F39DD-7260-4FB5-A2B2-C3B461BC2F90}" type="presParOf" srcId="{47462F21-D9F8-4EB8-B153-5330F7AC4485}" destId="{62E15ED9-6C44-40A1-BF6C-C593AD7E1C65}"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3D7F854-EF6E-4FE5-A64B-2FB83279D7B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3E9E8231-6240-4CC8-9223-74F035E46F97}">
      <dgm:prSet phldrT="[Text]"/>
      <dgm:spPr/>
      <dgm:t>
        <a:bodyPr/>
        <a:lstStyle/>
        <a:p>
          <a:r>
            <a:rPr lang="en-GB" dirty="0" smtClean="0"/>
            <a:t>SAB audits cases involving self-neglect and retains focus on obstacles to best practice </a:t>
          </a:r>
          <a:endParaRPr lang="en-GB" dirty="0"/>
        </a:p>
      </dgm:t>
    </dgm:pt>
    <dgm:pt modelId="{C0C22E97-9BDC-4F5D-822E-560E25EDF423}" type="parTrans" cxnId="{111F9E1F-48DA-4CCC-B723-E3C69CF22313}">
      <dgm:prSet/>
      <dgm:spPr/>
      <dgm:t>
        <a:bodyPr/>
        <a:lstStyle/>
        <a:p>
          <a:endParaRPr lang="en-GB"/>
        </a:p>
      </dgm:t>
    </dgm:pt>
    <dgm:pt modelId="{61DF6BDB-993B-471E-86C6-49356B52043D}" type="sibTrans" cxnId="{111F9E1F-48DA-4CCC-B723-E3C69CF22313}">
      <dgm:prSet/>
      <dgm:spPr/>
      <dgm:t>
        <a:bodyPr/>
        <a:lstStyle/>
        <a:p>
          <a:endParaRPr lang="en-GB"/>
        </a:p>
      </dgm:t>
    </dgm:pt>
    <dgm:pt modelId="{BC5C193C-2AC2-4E2C-96D5-AC34EC9A3685}">
      <dgm:prSet phldrT="[Text]"/>
      <dgm:spPr/>
      <dgm:t>
        <a:bodyPr/>
        <a:lstStyle/>
        <a:p>
          <a:r>
            <a:rPr lang="en-GB" dirty="0" smtClean="0"/>
            <a:t>SAB uses the evidence-base to hold partners accountable for practice standards</a:t>
          </a:r>
          <a:endParaRPr lang="en-GB" dirty="0"/>
        </a:p>
      </dgm:t>
    </dgm:pt>
    <dgm:pt modelId="{C20AFA0B-5806-4CDA-A7A9-69CFDBB006F9}" type="parTrans" cxnId="{4F5B10C3-DEEF-442E-9B50-EB70A64E0694}">
      <dgm:prSet/>
      <dgm:spPr/>
      <dgm:t>
        <a:bodyPr/>
        <a:lstStyle/>
        <a:p>
          <a:endParaRPr lang="en-GB"/>
        </a:p>
      </dgm:t>
    </dgm:pt>
    <dgm:pt modelId="{B24CB071-D45A-4537-9CFE-1E71A28C51F9}" type="sibTrans" cxnId="{4F5B10C3-DEEF-442E-9B50-EB70A64E0694}">
      <dgm:prSet/>
      <dgm:spPr/>
      <dgm:t>
        <a:bodyPr/>
        <a:lstStyle/>
        <a:p>
          <a:endParaRPr lang="en-GB"/>
        </a:p>
      </dgm:t>
    </dgm:pt>
    <dgm:pt modelId="{E3EB0FC9-DE57-4B2C-9B91-8049CA08F87A}">
      <dgm:prSet phldrT="[Text]"/>
      <dgm:spPr/>
      <dgm:t>
        <a:bodyPr/>
        <a:lstStyle/>
        <a:p>
          <a:r>
            <a:rPr lang="en-GB" dirty="0" smtClean="0"/>
            <a:t>SAB coordinates governance with Community Safety Partnership and Health and Wellbeing Board</a:t>
          </a:r>
          <a:endParaRPr lang="en-GB" dirty="0"/>
        </a:p>
      </dgm:t>
    </dgm:pt>
    <dgm:pt modelId="{818CD4D7-795A-4AAF-AF1D-2228CCC5C203}" type="parTrans" cxnId="{44F1BE15-B64C-45D4-A460-EFAC68296741}">
      <dgm:prSet/>
      <dgm:spPr/>
      <dgm:t>
        <a:bodyPr/>
        <a:lstStyle/>
        <a:p>
          <a:endParaRPr lang="en-GB"/>
        </a:p>
      </dgm:t>
    </dgm:pt>
    <dgm:pt modelId="{D74959CB-79A4-488E-B014-56D039F12DC1}" type="sibTrans" cxnId="{44F1BE15-B64C-45D4-A460-EFAC68296741}">
      <dgm:prSet/>
      <dgm:spPr/>
      <dgm:t>
        <a:bodyPr/>
        <a:lstStyle/>
        <a:p>
          <a:endParaRPr lang="en-GB"/>
        </a:p>
      </dgm:t>
    </dgm:pt>
    <dgm:pt modelId="{3115EC2D-E72D-48D7-8574-4264CEFAD7D8}">
      <dgm:prSet phldrT="[Text]"/>
      <dgm:spPr/>
      <dgm:t>
        <a:bodyPr/>
        <a:lstStyle/>
        <a:p>
          <a:r>
            <a:rPr lang="en-GB" dirty="0"/>
            <a:t>Workplace as well as workforce development</a:t>
          </a:r>
        </a:p>
      </dgm:t>
    </dgm:pt>
    <dgm:pt modelId="{A2403958-3C35-4EF4-AC16-614F0EDE4CA2}" type="parTrans" cxnId="{58632F31-BDAA-451F-A26F-7CF75F7E46E8}">
      <dgm:prSet/>
      <dgm:spPr/>
      <dgm:t>
        <a:bodyPr/>
        <a:lstStyle/>
        <a:p>
          <a:endParaRPr lang="en-GB"/>
        </a:p>
      </dgm:t>
    </dgm:pt>
    <dgm:pt modelId="{5C131354-D787-4321-86BF-A06CD1E127D0}" type="sibTrans" cxnId="{58632F31-BDAA-451F-A26F-7CF75F7E46E8}">
      <dgm:prSet/>
      <dgm:spPr/>
      <dgm:t>
        <a:bodyPr/>
        <a:lstStyle/>
        <a:p>
          <a:endParaRPr lang="en-GB"/>
        </a:p>
      </dgm:t>
    </dgm:pt>
    <dgm:pt modelId="{851802F3-A460-48E6-89B8-5F26178E3CE5}">
      <dgm:prSet phldrT="[Text]"/>
      <dgm:spPr/>
      <dgm:t>
        <a:bodyPr/>
        <a:lstStyle/>
        <a:p>
          <a:r>
            <a:rPr lang="en-GB" dirty="0" smtClean="0"/>
            <a:t>SAB promotes procedures for working with self-neglect</a:t>
          </a:r>
          <a:endParaRPr lang="en-GB" dirty="0"/>
        </a:p>
      </dgm:t>
    </dgm:pt>
    <dgm:pt modelId="{C5618805-4B8A-4F19-8421-5C3CF7A866CA}" type="parTrans" cxnId="{AC23938D-FBFD-41AA-8F6B-ED79ABBC875F}">
      <dgm:prSet/>
      <dgm:spPr/>
      <dgm:t>
        <a:bodyPr/>
        <a:lstStyle/>
        <a:p>
          <a:endParaRPr lang="en-GB"/>
        </a:p>
      </dgm:t>
    </dgm:pt>
    <dgm:pt modelId="{0EC4B237-D6E3-45C3-918E-B1832D8413B6}" type="sibTrans" cxnId="{AC23938D-FBFD-41AA-8F6B-ED79ABBC875F}">
      <dgm:prSet/>
      <dgm:spPr/>
      <dgm:t>
        <a:bodyPr/>
        <a:lstStyle/>
        <a:p>
          <a:endParaRPr lang="en-GB"/>
        </a:p>
      </dgm:t>
    </dgm:pt>
    <dgm:pt modelId="{A910FDE2-4F99-49C4-9863-D21D14B57B3E}">
      <dgm:prSet/>
      <dgm:spPr/>
      <dgm:t>
        <a:bodyPr/>
        <a:lstStyle/>
        <a:p>
          <a:r>
            <a:rPr lang="en-GB" dirty="0" smtClean="0"/>
            <a:t>Use of SARs to inform practice and service improvement</a:t>
          </a:r>
          <a:endParaRPr lang="en-GB" dirty="0"/>
        </a:p>
      </dgm:t>
    </dgm:pt>
    <dgm:pt modelId="{5A6AA241-2279-4498-8EAA-D43F845A0C53}" type="parTrans" cxnId="{1CF393A9-227D-45F9-91A6-3DB5D79D4F02}">
      <dgm:prSet/>
      <dgm:spPr/>
      <dgm:t>
        <a:bodyPr/>
        <a:lstStyle/>
        <a:p>
          <a:endParaRPr lang="en-GB"/>
        </a:p>
      </dgm:t>
    </dgm:pt>
    <dgm:pt modelId="{3890D695-8258-41D4-9A99-8273A8F8E74C}" type="sibTrans" cxnId="{1CF393A9-227D-45F9-91A6-3DB5D79D4F02}">
      <dgm:prSet/>
      <dgm:spPr/>
      <dgm:t>
        <a:bodyPr/>
        <a:lstStyle/>
        <a:p>
          <a:endParaRPr lang="en-GB"/>
        </a:p>
      </dgm:t>
    </dgm:pt>
    <dgm:pt modelId="{433D21F2-8318-4399-B912-FC4CDDC82B90}" type="pres">
      <dgm:prSet presAssocID="{D3D7F854-EF6E-4FE5-A64B-2FB83279D7B2}" presName="diagram" presStyleCnt="0">
        <dgm:presLayoutVars>
          <dgm:dir/>
          <dgm:resizeHandles val="exact"/>
        </dgm:presLayoutVars>
      </dgm:prSet>
      <dgm:spPr/>
      <dgm:t>
        <a:bodyPr/>
        <a:lstStyle/>
        <a:p>
          <a:endParaRPr lang="en-GB"/>
        </a:p>
      </dgm:t>
    </dgm:pt>
    <dgm:pt modelId="{A1703CFC-1F1C-46F2-9CEE-4181AFCEA8DD}" type="pres">
      <dgm:prSet presAssocID="{3E9E8231-6240-4CC8-9223-74F035E46F97}" presName="node" presStyleLbl="node1" presStyleIdx="0" presStyleCnt="6">
        <dgm:presLayoutVars>
          <dgm:bulletEnabled val="1"/>
        </dgm:presLayoutVars>
      </dgm:prSet>
      <dgm:spPr/>
      <dgm:t>
        <a:bodyPr/>
        <a:lstStyle/>
        <a:p>
          <a:endParaRPr lang="en-GB"/>
        </a:p>
      </dgm:t>
    </dgm:pt>
    <dgm:pt modelId="{32816F61-B966-4F02-884C-60CA93F98007}" type="pres">
      <dgm:prSet presAssocID="{61DF6BDB-993B-471E-86C6-49356B52043D}" presName="sibTrans" presStyleCnt="0"/>
      <dgm:spPr/>
    </dgm:pt>
    <dgm:pt modelId="{B9397D33-60BC-4C7B-8D64-B9D0A0D132AB}" type="pres">
      <dgm:prSet presAssocID="{BC5C193C-2AC2-4E2C-96D5-AC34EC9A3685}" presName="node" presStyleLbl="node1" presStyleIdx="1" presStyleCnt="6" custScaleY="99597">
        <dgm:presLayoutVars>
          <dgm:bulletEnabled val="1"/>
        </dgm:presLayoutVars>
      </dgm:prSet>
      <dgm:spPr/>
      <dgm:t>
        <a:bodyPr/>
        <a:lstStyle/>
        <a:p>
          <a:endParaRPr lang="en-GB"/>
        </a:p>
      </dgm:t>
    </dgm:pt>
    <dgm:pt modelId="{2288FD5F-E451-4BE9-ABF1-ABD56F8288D4}" type="pres">
      <dgm:prSet presAssocID="{B24CB071-D45A-4537-9CFE-1E71A28C51F9}" presName="sibTrans" presStyleCnt="0"/>
      <dgm:spPr/>
    </dgm:pt>
    <dgm:pt modelId="{94B07B69-F08B-4818-AEC7-EA63986680C7}" type="pres">
      <dgm:prSet presAssocID="{E3EB0FC9-DE57-4B2C-9B91-8049CA08F87A}" presName="node" presStyleLbl="node1" presStyleIdx="2" presStyleCnt="6">
        <dgm:presLayoutVars>
          <dgm:bulletEnabled val="1"/>
        </dgm:presLayoutVars>
      </dgm:prSet>
      <dgm:spPr/>
      <dgm:t>
        <a:bodyPr/>
        <a:lstStyle/>
        <a:p>
          <a:endParaRPr lang="en-GB"/>
        </a:p>
      </dgm:t>
    </dgm:pt>
    <dgm:pt modelId="{4BBC4C1D-6DD7-4436-8A91-87FB637B4DEF}" type="pres">
      <dgm:prSet presAssocID="{D74959CB-79A4-488E-B014-56D039F12DC1}" presName="sibTrans" presStyleCnt="0"/>
      <dgm:spPr/>
    </dgm:pt>
    <dgm:pt modelId="{29A266D1-FA7A-46AC-A037-2774466E1F07}" type="pres">
      <dgm:prSet presAssocID="{3115EC2D-E72D-48D7-8574-4264CEFAD7D8}" presName="node" presStyleLbl="node1" presStyleIdx="3" presStyleCnt="6">
        <dgm:presLayoutVars>
          <dgm:bulletEnabled val="1"/>
        </dgm:presLayoutVars>
      </dgm:prSet>
      <dgm:spPr/>
      <dgm:t>
        <a:bodyPr/>
        <a:lstStyle/>
        <a:p>
          <a:endParaRPr lang="en-GB"/>
        </a:p>
      </dgm:t>
    </dgm:pt>
    <dgm:pt modelId="{981F839E-3093-4D29-ACA5-BB1BDEF8D5D6}" type="pres">
      <dgm:prSet presAssocID="{5C131354-D787-4321-86BF-A06CD1E127D0}" presName="sibTrans" presStyleCnt="0"/>
      <dgm:spPr/>
    </dgm:pt>
    <dgm:pt modelId="{87BC1A84-D9B7-4BBC-902B-1AF7028F3E7A}" type="pres">
      <dgm:prSet presAssocID="{851802F3-A460-48E6-89B8-5F26178E3CE5}" presName="node" presStyleLbl="node1" presStyleIdx="4" presStyleCnt="6">
        <dgm:presLayoutVars>
          <dgm:bulletEnabled val="1"/>
        </dgm:presLayoutVars>
      </dgm:prSet>
      <dgm:spPr/>
      <dgm:t>
        <a:bodyPr/>
        <a:lstStyle/>
        <a:p>
          <a:endParaRPr lang="en-GB"/>
        </a:p>
      </dgm:t>
    </dgm:pt>
    <dgm:pt modelId="{631F8950-E36A-42F6-AE54-80ED9B53C0ED}" type="pres">
      <dgm:prSet presAssocID="{0EC4B237-D6E3-45C3-918E-B1832D8413B6}" presName="sibTrans" presStyleCnt="0"/>
      <dgm:spPr/>
    </dgm:pt>
    <dgm:pt modelId="{0AC704C7-80F8-4DA1-9101-84342BB0674A}" type="pres">
      <dgm:prSet presAssocID="{A910FDE2-4F99-49C4-9863-D21D14B57B3E}" presName="node" presStyleLbl="node1" presStyleIdx="5" presStyleCnt="6">
        <dgm:presLayoutVars>
          <dgm:bulletEnabled val="1"/>
        </dgm:presLayoutVars>
      </dgm:prSet>
      <dgm:spPr/>
      <dgm:t>
        <a:bodyPr/>
        <a:lstStyle/>
        <a:p>
          <a:endParaRPr lang="en-GB"/>
        </a:p>
      </dgm:t>
    </dgm:pt>
  </dgm:ptLst>
  <dgm:cxnLst>
    <dgm:cxn modelId="{B0AECFE0-A77C-4927-A603-03A292CD6EB3}" type="presOf" srcId="{3E9E8231-6240-4CC8-9223-74F035E46F97}" destId="{A1703CFC-1F1C-46F2-9CEE-4181AFCEA8DD}" srcOrd="0" destOrd="0" presId="urn:microsoft.com/office/officeart/2005/8/layout/default"/>
    <dgm:cxn modelId="{111F9E1F-48DA-4CCC-B723-E3C69CF22313}" srcId="{D3D7F854-EF6E-4FE5-A64B-2FB83279D7B2}" destId="{3E9E8231-6240-4CC8-9223-74F035E46F97}" srcOrd="0" destOrd="0" parTransId="{C0C22E97-9BDC-4F5D-822E-560E25EDF423}" sibTransId="{61DF6BDB-993B-471E-86C6-49356B52043D}"/>
    <dgm:cxn modelId="{0EE22512-4F14-43B0-AC8F-4C22127F3BF7}" type="presOf" srcId="{3115EC2D-E72D-48D7-8574-4264CEFAD7D8}" destId="{29A266D1-FA7A-46AC-A037-2774466E1F07}" srcOrd="0" destOrd="0" presId="urn:microsoft.com/office/officeart/2005/8/layout/default"/>
    <dgm:cxn modelId="{D47E9629-785B-4A30-AAAD-B08699E43E2F}" type="presOf" srcId="{A910FDE2-4F99-49C4-9863-D21D14B57B3E}" destId="{0AC704C7-80F8-4DA1-9101-84342BB0674A}" srcOrd="0" destOrd="0" presId="urn:microsoft.com/office/officeart/2005/8/layout/default"/>
    <dgm:cxn modelId="{BED63864-85F6-45A0-A16B-666E006D33FF}" type="presOf" srcId="{D3D7F854-EF6E-4FE5-A64B-2FB83279D7B2}" destId="{433D21F2-8318-4399-B912-FC4CDDC82B90}" srcOrd="0" destOrd="0" presId="urn:microsoft.com/office/officeart/2005/8/layout/default"/>
    <dgm:cxn modelId="{44F1BE15-B64C-45D4-A460-EFAC68296741}" srcId="{D3D7F854-EF6E-4FE5-A64B-2FB83279D7B2}" destId="{E3EB0FC9-DE57-4B2C-9B91-8049CA08F87A}" srcOrd="2" destOrd="0" parTransId="{818CD4D7-795A-4AAF-AF1D-2228CCC5C203}" sibTransId="{D74959CB-79A4-488E-B014-56D039F12DC1}"/>
    <dgm:cxn modelId="{1CF393A9-227D-45F9-91A6-3DB5D79D4F02}" srcId="{D3D7F854-EF6E-4FE5-A64B-2FB83279D7B2}" destId="{A910FDE2-4F99-49C4-9863-D21D14B57B3E}" srcOrd="5" destOrd="0" parTransId="{5A6AA241-2279-4498-8EAA-D43F845A0C53}" sibTransId="{3890D695-8258-41D4-9A99-8273A8F8E74C}"/>
    <dgm:cxn modelId="{4F5B10C3-DEEF-442E-9B50-EB70A64E0694}" srcId="{D3D7F854-EF6E-4FE5-A64B-2FB83279D7B2}" destId="{BC5C193C-2AC2-4E2C-96D5-AC34EC9A3685}" srcOrd="1" destOrd="0" parTransId="{C20AFA0B-5806-4CDA-A7A9-69CFDBB006F9}" sibTransId="{B24CB071-D45A-4537-9CFE-1E71A28C51F9}"/>
    <dgm:cxn modelId="{0F488C89-10F6-4CF6-B082-5EA1147C88AE}" type="presOf" srcId="{E3EB0FC9-DE57-4B2C-9B91-8049CA08F87A}" destId="{94B07B69-F08B-4818-AEC7-EA63986680C7}" srcOrd="0" destOrd="0" presId="urn:microsoft.com/office/officeart/2005/8/layout/default"/>
    <dgm:cxn modelId="{AC23938D-FBFD-41AA-8F6B-ED79ABBC875F}" srcId="{D3D7F854-EF6E-4FE5-A64B-2FB83279D7B2}" destId="{851802F3-A460-48E6-89B8-5F26178E3CE5}" srcOrd="4" destOrd="0" parTransId="{C5618805-4B8A-4F19-8421-5C3CF7A866CA}" sibTransId="{0EC4B237-D6E3-45C3-918E-B1832D8413B6}"/>
    <dgm:cxn modelId="{AE278B7D-3346-4ADC-BB6F-973D186E5C6E}" type="presOf" srcId="{BC5C193C-2AC2-4E2C-96D5-AC34EC9A3685}" destId="{B9397D33-60BC-4C7B-8D64-B9D0A0D132AB}" srcOrd="0" destOrd="0" presId="urn:microsoft.com/office/officeart/2005/8/layout/default"/>
    <dgm:cxn modelId="{58632F31-BDAA-451F-A26F-7CF75F7E46E8}" srcId="{D3D7F854-EF6E-4FE5-A64B-2FB83279D7B2}" destId="{3115EC2D-E72D-48D7-8574-4264CEFAD7D8}" srcOrd="3" destOrd="0" parTransId="{A2403958-3C35-4EF4-AC16-614F0EDE4CA2}" sibTransId="{5C131354-D787-4321-86BF-A06CD1E127D0}"/>
    <dgm:cxn modelId="{1F216FA5-5C8D-46BB-AF7B-213C09D3BFE7}" type="presOf" srcId="{851802F3-A460-48E6-89B8-5F26178E3CE5}" destId="{87BC1A84-D9B7-4BBC-902B-1AF7028F3E7A}" srcOrd="0" destOrd="0" presId="urn:microsoft.com/office/officeart/2005/8/layout/default"/>
    <dgm:cxn modelId="{41A00882-613A-4760-9981-B5D3F5874E12}" type="presParOf" srcId="{433D21F2-8318-4399-B912-FC4CDDC82B90}" destId="{A1703CFC-1F1C-46F2-9CEE-4181AFCEA8DD}" srcOrd="0" destOrd="0" presId="urn:microsoft.com/office/officeart/2005/8/layout/default"/>
    <dgm:cxn modelId="{500A2989-E90F-44E1-BF01-E9189DF752EC}" type="presParOf" srcId="{433D21F2-8318-4399-B912-FC4CDDC82B90}" destId="{32816F61-B966-4F02-884C-60CA93F98007}" srcOrd="1" destOrd="0" presId="urn:microsoft.com/office/officeart/2005/8/layout/default"/>
    <dgm:cxn modelId="{8126E441-65A8-48A8-8D85-A3A411C082C7}" type="presParOf" srcId="{433D21F2-8318-4399-B912-FC4CDDC82B90}" destId="{B9397D33-60BC-4C7B-8D64-B9D0A0D132AB}" srcOrd="2" destOrd="0" presId="urn:microsoft.com/office/officeart/2005/8/layout/default"/>
    <dgm:cxn modelId="{C7DB00E0-32C5-4B9E-BE41-D587E6CF085B}" type="presParOf" srcId="{433D21F2-8318-4399-B912-FC4CDDC82B90}" destId="{2288FD5F-E451-4BE9-ABF1-ABD56F8288D4}" srcOrd="3" destOrd="0" presId="urn:microsoft.com/office/officeart/2005/8/layout/default"/>
    <dgm:cxn modelId="{0BFBD5A0-9577-4EED-AB5C-17884A68E965}" type="presParOf" srcId="{433D21F2-8318-4399-B912-FC4CDDC82B90}" destId="{94B07B69-F08B-4818-AEC7-EA63986680C7}" srcOrd="4" destOrd="0" presId="urn:microsoft.com/office/officeart/2005/8/layout/default"/>
    <dgm:cxn modelId="{42E26E33-0662-4DFB-9B20-B296F13C6797}" type="presParOf" srcId="{433D21F2-8318-4399-B912-FC4CDDC82B90}" destId="{4BBC4C1D-6DD7-4436-8A91-87FB637B4DEF}" srcOrd="5" destOrd="0" presId="urn:microsoft.com/office/officeart/2005/8/layout/default"/>
    <dgm:cxn modelId="{8CE1085E-2DD6-4089-906E-E29AD0B3145C}" type="presParOf" srcId="{433D21F2-8318-4399-B912-FC4CDDC82B90}" destId="{29A266D1-FA7A-46AC-A037-2774466E1F07}" srcOrd="6" destOrd="0" presId="urn:microsoft.com/office/officeart/2005/8/layout/default"/>
    <dgm:cxn modelId="{EB97708E-B154-47B5-BB8C-21A3CBFA3AF9}" type="presParOf" srcId="{433D21F2-8318-4399-B912-FC4CDDC82B90}" destId="{981F839E-3093-4D29-ACA5-BB1BDEF8D5D6}" srcOrd="7" destOrd="0" presId="urn:microsoft.com/office/officeart/2005/8/layout/default"/>
    <dgm:cxn modelId="{062B0D57-3F27-4EB4-9D85-CE723F10CFDC}" type="presParOf" srcId="{433D21F2-8318-4399-B912-FC4CDDC82B90}" destId="{87BC1A84-D9B7-4BBC-902B-1AF7028F3E7A}" srcOrd="8" destOrd="0" presId="urn:microsoft.com/office/officeart/2005/8/layout/default"/>
    <dgm:cxn modelId="{8C6DF69C-2B21-4702-936F-142A62B1DC4A}" type="presParOf" srcId="{433D21F2-8318-4399-B912-FC4CDDC82B90}" destId="{631F8950-E36A-42F6-AE54-80ED9B53C0ED}" srcOrd="9" destOrd="0" presId="urn:microsoft.com/office/officeart/2005/8/layout/default"/>
    <dgm:cxn modelId="{E2485E7C-CB69-4A3F-BCD5-118B5527018D}" type="presParOf" srcId="{433D21F2-8318-4399-B912-FC4CDDC82B90}" destId="{0AC704C7-80F8-4DA1-9101-84342BB0674A}"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4F56E9-EA9A-4693-B5D2-AE73E5DBACF8}">
      <dsp:nvSpPr>
        <dsp:cNvPr id="0" name=""/>
        <dsp:cNvSpPr/>
      </dsp:nvSpPr>
      <dsp:spPr>
        <a:xfrm>
          <a:off x="2832862" y="40513"/>
          <a:ext cx="2106676" cy="210667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n-GB" sz="1300" kern="1200" dirty="0" smtClean="0"/>
            <a:t>Voices of lived experience</a:t>
          </a:r>
          <a:endParaRPr lang="en-GB" sz="1300" kern="1200" dirty="0"/>
        </a:p>
      </dsp:txBody>
      <dsp:txXfrm>
        <a:off x="3075940" y="324104"/>
        <a:ext cx="1620520" cy="668464"/>
      </dsp:txXfrm>
    </dsp:sp>
    <dsp:sp modelId="{501936A3-5554-400C-AFE2-283D71BB3FB9}">
      <dsp:nvSpPr>
        <dsp:cNvPr id="0" name=""/>
        <dsp:cNvSpPr/>
      </dsp:nvSpPr>
      <dsp:spPr>
        <a:xfrm>
          <a:off x="3764661" y="972312"/>
          <a:ext cx="2106676" cy="210667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n-GB" sz="1300" kern="1200" dirty="0" smtClean="0"/>
            <a:t>Learning from SARs</a:t>
          </a:r>
          <a:endParaRPr lang="en-GB" sz="1300" kern="1200" dirty="0"/>
        </a:p>
      </dsp:txBody>
      <dsp:txXfrm>
        <a:off x="4899025" y="1215390"/>
        <a:ext cx="810260" cy="1620520"/>
      </dsp:txXfrm>
    </dsp:sp>
    <dsp:sp modelId="{35C3435D-28FF-4D47-B671-C5F17888A8A2}">
      <dsp:nvSpPr>
        <dsp:cNvPr id="0" name=""/>
        <dsp:cNvSpPr/>
      </dsp:nvSpPr>
      <dsp:spPr>
        <a:xfrm>
          <a:off x="2832862" y="1904111"/>
          <a:ext cx="2106676" cy="210667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n-GB" sz="1300" kern="1200" dirty="0" smtClean="0"/>
            <a:t>Critical reflection on practice, policy and service development</a:t>
          </a:r>
          <a:endParaRPr lang="en-GB" sz="1300" kern="1200" dirty="0"/>
        </a:p>
      </dsp:txBody>
      <dsp:txXfrm>
        <a:off x="3075940" y="3058731"/>
        <a:ext cx="1620520" cy="668464"/>
      </dsp:txXfrm>
    </dsp:sp>
    <dsp:sp modelId="{F629B28A-1E0F-47AD-800F-A45F524A10EC}">
      <dsp:nvSpPr>
        <dsp:cNvPr id="0" name=""/>
        <dsp:cNvSpPr/>
      </dsp:nvSpPr>
      <dsp:spPr>
        <a:xfrm>
          <a:off x="1901063" y="972312"/>
          <a:ext cx="2106676" cy="210667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n-GB" sz="1300" kern="1200" dirty="0" smtClean="0"/>
            <a:t>Research evidence</a:t>
          </a:r>
          <a:endParaRPr lang="en-GB" sz="1300" kern="1200" dirty="0"/>
        </a:p>
      </dsp:txBody>
      <dsp:txXfrm>
        <a:off x="2063115" y="1215390"/>
        <a:ext cx="810260" cy="16205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39951D9A-D99B-9F4B-B931-A8C6A63CB5B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a:extLst>
              <a:ext uri="{FF2B5EF4-FFF2-40B4-BE49-F238E27FC236}">
                <a16:creationId xmlns="" xmlns:a16="http://schemas.microsoft.com/office/drawing/2014/main" id="{51AE74E6-AF58-2345-B9D4-2E024E5C8E69}"/>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0A89F2E3-73FB-2348-BF63-79BB2CE560D2}" type="datetimeFigureOut">
              <a:rPr lang="en-US" altLang="en-US"/>
              <a:pPr/>
              <a:t>6/12/2023</a:t>
            </a:fld>
            <a:endParaRPr lang="en-US" altLang="en-US"/>
          </a:p>
        </p:txBody>
      </p:sp>
      <p:sp>
        <p:nvSpPr>
          <p:cNvPr id="4" name="Slide Image Placeholder 3">
            <a:extLst>
              <a:ext uri="{FF2B5EF4-FFF2-40B4-BE49-F238E27FC236}">
                <a16:creationId xmlns="" xmlns:a16="http://schemas.microsoft.com/office/drawing/2014/main" id="{8D242FDE-E0A0-CE4B-B71D-278D65A5596F}"/>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 xmlns:a16="http://schemas.microsoft.com/office/drawing/2014/main" id="{BC3FDF97-205A-A749-BB56-4A2D5BF7E254}"/>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 xmlns:a16="http://schemas.microsoft.com/office/drawing/2014/main" id="{2D9FB52C-581F-6045-810F-A059E0BA7A8F}"/>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a:extLst>
              <a:ext uri="{FF2B5EF4-FFF2-40B4-BE49-F238E27FC236}">
                <a16:creationId xmlns="" xmlns:a16="http://schemas.microsoft.com/office/drawing/2014/main" id="{B8B66612-B4F5-9348-9744-0DA2453A0442}"/>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0163ED62-87D8-4C4C-BAD7-96548F60901D}" type="slidenum">
              <a:rPr lang="en-US" altLang="en-US"/>
              <a:pPr/>
              <a:t>‹#›</a:t>
            </a:fld>
            <a:endParaRPr lang="en-US" altLang="en-US"/>
          </a:p>
        </p:txBody>
      </p:sp>
    </p:spTree>
    <p:extLst>
      <p:ext uri="{BB962C8B-B14F-4D97-AF65-F5344CB8AC3E}">
        <p14:creationId xmlns:p14="http://schemas.microsoft.com/office/powerpoint/2010/main" val="2985897853"/>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anose="020B0600070205080204" pitchFamily="34" charset="-128"/>
        <a:cs typeface="+mn-cs"/>
      </a:defRPr>
    </a:lvl1pPr>
    <a:lvl2pPr marL="457200" algn="l" defTabSz="457200" rtl="0" fontAlgn="base">
      <a:spcBef>
        <a:spcPct val="30000"/>
      </a:spcBef>
      <a:spcAft>
        <a:spcPct val="0"/>
      </a:spcAft>
      <a:defRPr sz="1200" kern="1200">
        <a:solidFill>
          <a:schemeClr val="tx1"/>
        </a:solidFill>
        <a:latin typeface="+mn-lt"/>
        <a:ea typeface="ＭＳ Ｐゴシック" panose="020B0600070205080204" pitchFamily="34"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anose="020B0600070205080204" pitchFamily="34"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anose="020B0600070205080204" pitchFamily="34"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37EDAB-C2F8-FD43-A653-233918CBA15A}" type="slidenum">
              <a:rPr lang="en-US" smtClean="0"/>
              <a:t>8</a:t>
            </a:fld>
            <a:endParaRPr lang="en-US"/>
          </a:p>
        </p:txBody>
      </p:sp>
    </p:spTree>
    <p:extLst>
      <p:ext uri="{BB962C8B-B14F-4D97-AF65-F5344CB8AC3E}">
        <p14:creationId xmlns:p14="http://schemas.microsoft.com/office/powerpoint/2010/main" val="3406843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DE9D0F8-5656-4FC7-A39D-E95DE5B083A4}" type="slidenum">
              <a:rPr lang="en-GB" smtClean="0"/>
              <a:t>9</a:t>
            </a:fld>
            <a:endParaRPr lang="en-GB"/>
          </a:p>
        </p:txBody>
      </p:sp>
    </p:spTree>
    <p:extLst>
      <p:ext uri="{BB962C8B-B14F-4D97-AF65-F5344CB8AC3E}">
        <p14:creationId xmlns:p14="http://schemas.microsoft.com/office/powerpoint/2010/main" val="1578168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37EDAB-C2F8-FD43-A653-233918CBA15A}" type="slidenum">
              <a:rPr lang="en-US" smtClean="0"/>
              <a:t>18</a:t>
            </a:fld>
            <a:endParaRPr lang="en-US"/>
          </a:p>
        </p:txBody>
      </p:sp>
    </p:spTree>
    <p:extLst>
      <p:ext uri="{BB962C8B-B14F-4D97-AF65-F5344CB8AC3E}">
        <p14:creationId xmlns:p14="http://schemas.microsoft.com/office/powerpoint/2010/main" val="2247208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37EDAB-C2F8-FD43-A653-233918CBA15A}" type="slidenum">
              <a:rPr lang="en-US" smtClean="0"/>
              <a:t>19</a:t>
            </a:fld>
            <a:endParaRPr lang="en-US"/>
          </a:p>
        </p:txBody>
      </p:sp>
    </p:spTree>
    <p:extLst>
      <p:ext uri="{BB962C8B-B14F-4D97-AF65-F5344CB8AC3E}">
        <p14:creationId xmlns:p14="http://schemas.microsoft.com/office/powerpoint/2010/main" val="3475046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FBAE11-0418-4667-B9B5-8B04B1411328}" type="slidenum">
              <a:rPr lang="en-GB" smtClean="0"/>
              <a:t>23</a:t>
            </a:fld>
            <a:endParaRPr lang="en-GB"/>
          </a:p>
        </p:txBody>
      </p:sp>
    </p:spTree>
    <p:extLst>
      <p:ext uri="{BB962C8B-B14F-4D97-AF65-F5344CB8AC3E}">
        <p14:creationId xmlns:p14="http://schemas.microsoft.com/office/powerpoint/2010/main" val="2343285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79E59136-5FD0-8244-843F-76CCE8EE7F85}"/>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hasCustomPrompt="1"/>
          </p:nvPr>
        </p:nvSpPr>
        <p:spPr>
          <a:xfrm>
            <a:off x="403321" y="1495777"/>
            <a:ext cx="5161588" cy="3490149"/>
          </a:xfrm>
        </p:spPr>
        <p:txBody>
          <a:bodyPr/>
          <a:lstStyle>
            <a:lvl1pPr algn="l">
              <a:defRPr/>
            </a:lvl1pPr>
          </a:lstStyle>
          <a:p>
            <a:r>
              <a:rPr lang="en-US" dirty="0"/>
              <a:t>Safeguarding  Adults offer December 2020-</a:t>
            </a:r>
            <a:br>
              <a:rPr lang="en-US" dirty="0"/>
            </a:br>
            <a:r>
              <a:rPr lang="en-US" dirty="0"/>
              <a:t>March 2021</a:t>
            </a:r>
          </a:p>
        </p:txBody>
      </p:sp>
      <p:sp>
        <p:nvSpPr>
          <p:cNvPr id="3" name="TextBox 2">
            <a:extLst>
              <a:ext uri="{FF2B5EF4-FFF2-40B4-BE49-F238E27FC236}">
                <a16:creationId xmlns="" xmlns:a16="http://schemas.microsoft.com/office/drawing/2014/main" id="{D576F5EF-EFFA-7947-8E76-0005F63C106D}"/>
              </a:ext>
            </a:extLst>
          </p:cNvPr>
          <p:cNvSpPr txBox="1"/>
          <p:nvPr userDrawn="1"/>
        </p:nvSpPr>
        <p:spPr>
          <a:xfrm>
            <a:off x="4975761" y="6258298"/>
            <a:ext cx="4061362" cy="338554"/>
          </a:xfrm>
          <a:prstGeom prst="rect">
            <a:avLst/>
          </a:prstGeom>
          <a:noFill/>
        </p:spPr>
        <p:txBody>
          <a:bodyPr wrap="square" rtlCol="0">
            <a:spAutoFit/>
          </a:bodyPr>
          <a:lstStyle/>
          <a:p>
            <a:r>
              <a:rPr lang="en-US" sz="1600" baseline="0" dirty="0"/>
              <a:t>Care and Health Improvement </a:t>
            </a:r>
            <a:r>
              <a:rPr lang="en-US" sz="1600" baseline="0" dirty="0" err="1"/>
              <a:t>programme</a:t>
            </a:r>
            <a:endParaRPr lang="en-US" sz="1600" baseline="0" dirty="0"/>
          </a:p>
        </p:txBody>
      </p:sp>
    </p:spTree>
    <p:extLst>
      <p:ext uri="{BB962C8B-B14F-4D97-AF65-F5344CB8AC3E}">
        <p14:creationId xmlns:p14="http://schemas.microsoft.com/office/powerpoint/2010/main" val="2794727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smtClean="0"/>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FE5CB6A7-C268-5547-A553-00C620B4FC7C}" type="datetimeFigureOut">
              <a:rPr lang="en-US" altLang="en-US" smtClean="0"/>
              <a:pPr/>
              <a:t>6/12/2023</a:t>
            </a:fld>
            <a:endParaRPr lang="en-US" altLang="en-US"/>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pPr>
              <a:defRPr/>
            </a:pPr>
            <a:endParaRPr lang="en-US"/>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6565E5AD-95C6-4D48-A3E9-F3D10DD03321}" type="slidenum">
              <a:rPr lang="en-US" altLang="en-US" smtClean="0"/>
              <a:pPr/>
              <a:t>‹#›</a:t>
            </a:fld>
            <a:endParaRPr lang="en-US" altLang="en-US"/>
          </a:p>
        </p:txBody>
      </p:sp>
    </p:spTree>
    <p:extLst>
      <p:ext uri="{BB962C8B-B14F-4D97-AF65-F5344CB8AC3E}">
        <p14:creationId xmlns:p14="http://schemas.microsoft.com/office/powerpoint/2010/main" val="552958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E5CB6A7-C268-5547-A553-00C620B4FC7C}" type="datetimeFigureOut">
              <a:rPr lang="en-US" altLang="en-US" smtClean="0"/>
              <a:pPr/>
              <a:t>6/12/2023</a:t>
            </a:fld>
            <a:endParaRPr lang="en-US" alt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6565E5AD-95C6-4D48-A3E9-F3D10DD03321}" type="slidenum">
              <a:rPr lang="en-US" altLang="en-US" smtClean="0"/>
              <a:pPr/>
              <a:t>‹#›</a:t>
            </a:fld>
            <a:endParaRPr lang="en-US" altLang="en-US"/>
          </a:p>
        </p:txBody>
      </p:sp>
    </p:spTree>
    <p:extLst>
      <p:ext uri="{BB962C8B-B14F-4D97-AF65-F5344CB8AC3E}">
        <p14:creationId xmlns:p14="http://schemas.microsoft.com/office/powerpoint/2010/main" val="148273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E5CB6A7-C268-5547-A553-00C620B4FC7C}" type="datetimeFigureOut">
              <a:rPr lang="en-US" altLang="en-US" smtClean="0"/>
              <a:pPr/>
              <a:t>6/12/2023</a:t>
            </a:fld>
            <a:endParaRPr lang="en-US" alt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6565E5AD-95C6-4D48-A3E9-F3D10DD03321}" type="slidenum">
              <a:rPr lang="en-US" altLang="en-US" smtClean="0"/>
              <a:pPr/>
              <a:t>‹#›</a:t>
            </a:fld>
            <a:endParaRPr lang="en-US" altLang="en-US"/>
          </a:p>
        </p:txBody>
      </p:sp>
    </p:spTree>
    <p:extLst>
      <p:ext uri="{BB962C8B-B14F-4D97-AF65-F5344CB8AC3E}">
        <p14:creationId xmlns:p14="http://schemas.microsoft.com/office/powerpoint/2010/main" val="411545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FE5CB6A7-C268-5547-A553-00C620B4FC7C}" type="datetimeFigureOut">
              <a:rPr lang="en-US" altLang="en-US" smtClean="0"/>
              <a:pPr/>
              <a:t>6/12/2023</a:t>
            </a:fld>
            <a:endParaRPr lang="en-US" altLang="en-US"/>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pPr>
              <a:defRPr/>
            </a:pPr>
            <a:endParaRPr lang="en-US"/>
          </a:p>
        </p:txBody>
      </p:sp>
      <p:sp>
        <p:nvSpPr>
          <p:cNvPr id="5" name="Slide Number Placeholder 4"/>
          <p:cNvSpPr>
            <a:spLocks noGrp="1"/>
          </p:cNvSpPr>
          <p:nvPr>
            <p:ph type="sldNum" sz="quarter" idx="12"/>
          </p:nvPr>
        </p:nvSpPr>
        <p:spPr/>
        <p:txBody>
          <a:bodyPr/>
          <a:lstStyle/>
          <a:p>
            <a:fld id="{6565E5AD-95C6-4D48-A3E9-F3D10DD03321}" type="slidenum">
              <a:rPr lang="en-US" altLang="en-US" smtClean="0"/>
              <a:pPr/>
              <a:t>‹#›</a:t>
            </a:fld>
            <a:endParaRPr lang="en-US" altLang="en-US"/>
          </a:p>
        </p:txBody>
      </p:sp>
    </p:spTree>
    <p:extLst>
      <p:ext uri="{BB962C8B-B14F-4D97-AF65-F5344CB8AC3E}">
        <p14:creationId xmlns:p14="http://schemas.microsoft.com/office/powerpoint/2010/main" val="1271818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B41777-83B6-4CFA-89A1-52400FB2059F}" type="datetimeFigureOut">
              <a:rPr lang="en-US" dirty="0"/>
              <a:t>6/12/2023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673351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FE5CB6A7-C268-5547-A553-00C620B4FC7C}" type="datetimeFigureOut">
              <a:rPr lang="en-US" altLang="en-US" smtClean="0"/>
              <a:pPr/>
              <a:t>6/12/2023</a:t>
            </a:fld>
            <a:endParaRPr lang="en-US" altLang="en-US"/>
          </a:p>
        </p:txBody>
      </p:sp>
      <p:sp>
        <p:nvSpPr>
          <p:cNvPr id="10" name="Footer Placeholder 9"/>
          <p:cNvSpPr>
            <a:spLocks noGrp="1"/>
          </p:cNvSpPr>
          <p:nvPr>
            <p:ph type="ftr" sz="quarter" idx="11"/>
          </p:nvPr>
        </p:nvSpPr>
        <p:spPr/>
        <p:txBody>
          <a:bodyPr/>
          <a:lstStyle/>
          <a:p>
            <a:pPr>
              <a:defRPr/>
            </a:pPr>
            <a:endParaRPr lang="en-US"/>
          </a:p>
        </p:txBody>
      </p:sp>
      <p:sp>
        <p:nvSpPr>
          <p:cNvPr id="11" name="Slide Number Placeholder 10"/>
          <p:cNvSpPr>
            <a:spLocks noGrp="1"/>
          </p:cNvSpPr>
          <p:nvPr>
            <p:ph type="sldNum" sz="quarter" idx="12"/>
          </p:nvPr>
        </p:nvSpPr>
        <p:spPr/>
        <p:txBody>
          <a:bodyPr/>
          <a:lstStyle/>
          <a:p>
            <a:fld id="{6565E5AD-95C6-4D48-A3E9-F3D10DD03321}" type="slidenum">
              <a:rPr lang="en-US" altLang="en-US" smtClean="0"/>
              <a:pPr/>
              <a:t>‹#›</a:t>
            </a:fld>
            <a:endParaRPr lang="en-US" altLang="en-US"/>
          </a:p>
        </p:txBody>
      </p:sp>
    </p:spTree>
    <p:extLst>
      <p:ext uri="{BB962C8B-B14F-4D97-AF65-F5344CB8AC3E}">
        <p14:creationId xmlns:p14="http://schemas.microsoft.com/office/powerpoint/2010/main" val="2756246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FE5CB6A7-C268-5547-A553-00C620B4FC7C}" type="datetimeFigureOut">
              <a:rPr lang="en-US" altLang="en-US" smtClean="0"/>
              <a:pPr/>
              <a:t>6/12/2023</a:t>
            </a:fld>
            <a:endParaRPr lang="en-US" altLang="en-US"/>
          </a:p>
        </p:txBody>
      </p:sp>
      <p:sp>
        <p:nvSpPr>
          <p:cNvPr id="10" name="Slide Number Placeholder 9"/>
          <p:cNvSpPr>
            <a:spLocks noGrp="1"/>
          </p:cNvSpPr>
          <p:nvPr>
            <p:ph type="sldNum" sz="quarter" idx="12"/>
          </p:nvPr>
        </p:nvSpPr>
        <p:spPr/>
        <p:txBody>
          <a:bodyPr/>
          <a:lstStyle/>
          <a:p>
            <a:fld id="{6565E5AD-95C6-4D48-A3E9-F3D10DD03321}" type="slidenum">
              <a:rPr lang="en-US" altLang="en-US" smtClean="0"/>
              <a:pPr/>
              <a:t>‹#›</a:t>
            </a:fld>
            <a:endParaRPr lang="en-US" altLang="en-US"/>
          </a:p>
        </p:txBody>
      </p:sp>
    </p:spTree>
    <p:extLst>
      <p:ext uri="{BB962C8B-B14F-4D97-AF65-F5344CB8AC3E}">
        <p14:creationId xmlns:p14="http://schemas.microsoft.com/office/powerpoint/2010/main" val="1276185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E5CB6A7-C268-5547-A553-00C620B4FC7C}" type="datetimeFigureOut">
              <a:rPr lang="en-US" altLang="en-US" smtClean="0"/>
              <a:pPr/>
              <a:t>6/12/2023</a:t>
            </a:fld>
            <a:endParaRPr lang="en-US" alt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6565E5AD-95C6-4D48-A3E9-F3D10DD03321}" type="slidenum">
              <a:rPr lang="en-US" altLang="en-US" smtClean="0"/>
              <a:pPr/>
              <a:t>‹#›</a:t>
            </a:fld>
            <a:endParaRPr lang="en-US" altLang="en-US"/>
          </a:p>
        </p:txBody>
      </p:sp>
    </p:spTree>
    <p:extLst>
      <p:ext uri="{BB962C8B-B14F-4D97-AF65-F5344CB8AC3E}">
        <p14:creationId xmlns:p14="http://schemas.microsoft.com/office/powerpoint/2010/main" val="2288279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E5CB6A7-C268-5547-A553-00C620B4FC7C}" type="datetimeFigureOut">
              <a:rPr lang="en-US" altLang="en-US" smtClean="0"/>
              <a:pPr/>
              <a:t>6/12/2023</a:t>
            </a:fld>
            <a:endParaRPr lang="en-US" alt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6565E5AD-95C6-4D48-A3E9-F3D10DD03321}" type="slidenum">
              <a:rPr lang="en-US" altLang="en-US" smtClean="0"/>
              <a:pPr/>
              <a:t>‹#›</a:t>
            </a:fld>
            <a:endParaRPr lang="en-US" altLang="en-US"/>
          </a:p>
        </p:txBody>
      </p:sp>
    </p:spTree>
    <p:extLst>
      <p:ext uri="{BB962C8B-B14F-4D97-AF65-F5344CB8AC3E}">
        <p14:creationId xmlns:p14="http://schemas.microsoft.com/office/powerpoint/2010/main" val="2765545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7D6E373-8836-42AB-ADD2-4E77F2AE8A20}"/>
              </a:ext>
            </a:extLst>
          </p:cNvPr>
          <p:cNvSpPr>
            <a:spLocks noGrp="1"/>
          </p:cNvSpPr>
          <p:nvPr>
            <p:ph type="title" hasCustomPrompt="1"/>
          </p:nvPr>
        </p:nvSpPr>
        <p:spPr>
          <a:xfrm>
            <a:off x="457200" y="274638"/>
            <a:ext cx="8229600" cy="5816196"/>
          </a:xfrm>
        </p:spPr>
        <p:txBody>
          <a:bodyPr/>
          <a:lstStyle>
            <a:lvl1pPr>
              <a:defRPr/>
            </a:lvl1pPr>
          </a:lstStyle>
          <a:p>
            <a:r>
              <a:rPr lang="en-US" dirty="0"/>
              <a:t>National Safeguarding Adult Reviews : launch</a:t>
            </a:r>
            <a:endParaRPr lang="en-GB" dirty="0"/>
          </a:p>
        </p:txBody>
      </p:sp>
      <p:sp>
        <p:nvSpPr>
          <p:cNvPr id="3" name="Date Placeholder 2">
            <a:extLst>
              <a:ext uri="{FF2B5EF4-FFF2-40B4-BE49-F238E27FC236}">
                <a16:creationId xmlns="" xmlns:a16="http://schemas.microsoft.com/office/drawing/2014/main" id="{F803A083-BE68-454E-A27B-1EE44ED10B47}"/>
              </a:ext>
            </a:extLst>
          </p:cNvPr>
          <p:cNvSpPr>
            <a:spLocks noGrp="1"/>
          </p:cNvSpPr>
          <p:nvPr>
            <p:ph type="dt" sz="half" idx="10"/>
          </p:nvPr>
        </p:nvSpPr>
        <p:spPr/>
        <p:txBody>
          <a:bodyPr/>
          <a:lstStyle/>
          <a:p>
            <a:fld id="{FE5CB6A7-C268-5547-A553-00C620B4FC7C}" type="datetimeFigureOut">
              <a:rPr lang="en-US" altLang="en-US" smtClean="0"/>
              <a:pPr/>
              <a:t>6/12/2023</a:t>
            </a:fld>
            <a:endParaRPr lang="en-US" altLang="en-US"/>
          </a:p>
        </p:txBody>
      </p:sp>
      <p:sp>
        <p:nvSpPr>
          <p:cNvPr id="4" name="Footer Placeholder 3">
            <a:extLst>
              <a:ext uri="{FF2B5EF4-FFF2-40B4-BE49-F238E27FC236}">
                <a16:creationId xmlns="" xmlns:a16="http://schemas.microsoft.com/office/drawing/2014/main" id="{FC1EDBDB-A09C-490C-BD34-3010216260D9}"/>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 xmlns:a16="http://schemas.microsoft.com/office/drawing/2014/main" id="{3C739B93-E511-46EC-9B37-711ADCE94586}"/>
              </a:ext>
            </a:extLst>
          </p:cNvPr>
          <p:cNvSpPr>
            <a:spLocks noGrp="1"/>
          </p:cNvSpPr>
          <p:nvPr>
            <p:ph type="sldNum" sz="quarter" idx="12"/>
          </p:nvPr>
        </p:nvSpPr>
        <p:spPr/>
        <p:txBody>
          <a:bodyPr/>
          <a:lstStyle/>
          <a:p>
            <a:fld id="{6565E5AD-95C6-4D48-A3E9-F3D10DD03321}" type="slidenum">
              <a:rPr lang="en-US" altLang="en-US" smtClean="0"/>
              <a:pPr/>
              <a:t>‹#›</a:t>
            </a:fld>
            <a:endParaRPr lang="en-US" altLang="en-US"/>
          </a:p>
        </p:txBody>
      </p:sp>
    </p:spTree>
    <p:extLst>
      <p:ext uri="{BB962C8B-B14F-4D97-AF65-F5344CB8AC3E}">
        <p14:creationId xmlns:p14="http://schemas.microsoft.com/office/powerpoint/2010/main" val="3022488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2" name="Picture 6" descr="25.34 CHIP powerpoint presentation.pdf">
            <a:extLst>
              <a:ext uri="{FF2B5EF4-FFF2-40B4-BE49-F238E27FC236}">
                <a16:creationId xmlns="" xmlns:a16="http://schemas.microsoft.com/office/drawing/2014/main" id="{3CE0D480-2141-6F4B-9EB9-A69C5EC1219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544" y="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7">
            <a:extLst>
              <a:ext uri="{FF2B5EF4-FFF2-40B4-BE49-F238E27FC236}">
                <a16:creationId xmlns="" xmlns:a16="http://schemas.microsoft.com/office/drawing/2014/main" id="{AA7FF884-8DCA-9B49-91BB-EC6FD16CD018}"/>
              </a:ext>
            </a:extLst>
          </p:cNvPr>
          <p:cNvSpPr txBox="1">
            <a:spLocks noChangeArrowheads="1"/>
          </p:cNvSpPr>
          <p:nvPr/>
        </p:nvSpPr>
        <p:spPr bwMode="auto">
          <a:xfrm>
            <a:off x="488950" y="405943"/>
            <a:ext cx="50990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200" dirty="0"/>
              <a:t>:</a:t>
            </a:r>
          </a:p>
        </p:txBody>
      </p:sp>
      <p:sp>
        <p:nvSpPr>
          <p:cNvPr id="4" name="Rectangle 8">
            <a:extLst>
              <a:ext uri="{FF2B5EF4-FFF2-40B4-BE49-F238E27FC236}">
                <a16:creationId xmlns="" xmlns:a16="http://schemas.microsoft.com/office/drawing/2014/main" id="{99537202-FBB8-3C40-82D8-2213438258BA}"/>
              </a:ext>
            </a:extLst>
          </p:cNvPr>
          <p:cNvSpPr>
            <a:spLocks noChangeArrowheads="1"/>
          </p:cNvSpPr>
          <p:nvPr/>
        </p:nvSpPr>
        <p:spPr bwMode="auto">
          <a:xfrm>
            <a:off x="488950" y="2049463"/>
            <a:ext cx="8101013"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GB" altLang="en-US" sz="2400" dirty="0"/>
          </a:p>
          <a:p>
            <a:endParaRPr lang="en-GB" altLang="en-US" sz="2400" dirty="0"/>
          </a:p>
          <a:p>
            <a:endParaRPr lang="en-GB" altLang="en-US" sz="2400" dirty="0"/>
          </a:p>
          <a:p>
            <a:endParaRPr lang="en-GB" altLang="en-US" sz="2400" dirty="0"/>
          </a:p>
          <a:p>
            <a:endParaRPr lang="en-GB" altLang="en-US" sz="2400" dirty="0"/>
          </a:p>
          <a:p>
            <a:endParaRPr lang="en-GB" altLang="en-US" sz="2400" dirty="0"/>
          </a:p>
          <a:p>
            <a:endParaRPr lang="en-GB" altLang="en-US" sz="2400" dirty="0"/>
          </a:p>
          <a:p>
            <a:endParaRPr lang="en-GB" altLang="en-US" sz="1200" dirty="0"/>
          </a:p>
          <a:p>
            <a:endParaRPr lang="en-GB" altLang="en-US" sz="1200" dirty="0"/>
          </a:p>
          <a:p>
            <a:endParaRPr lang="en-GB" altLang="en-US" sz="1200" dirty="0"/>
          </a:p>
          <a:p>
            <a:endParaRPr lang="en-GB" altLang="en-US" sz="1200" dirty="0"/>
          </a:p>
          <a:p>
            <a:endParaRPr lang="en-GB" altLang="en-US" sz="1200" dirty="0"/>
          </a:p>
          <a:p>
            <a:endParaRPr lang="en-GB" altLang="en-US" sz="1200" dirty="0"/>
          </a:p>
          <a:p>
            <a:endParaRPr lang="en-GB" altLang="en-US" sz="1200" dirty="0"/>
          </a:p>
          <a:p>
            <a:endParaRPr lang="en-GB" altLang="en-US" sz="1200" dirty="0"/>
          </a:p>
          <a:p>
            <a:endParaRPr lang="en-GB" altLang="en-US" sz="1200" dirty="0"/>
          </a:p>
          <a:p>
            <a:endParaRPr lang="en-GB" altLang="en-US" sz="1200" dirty="0"/>
          </a:p>
          <a:p>
            <a:endParaRPr lang="en-GB" altLang="en-US" sz="1200" dirty="0"/>
          </a:p>
          <a:p>
            <a:endParaRPr lang="en-GB" altLang="en-US" sz="1200" dirty="0"/>
          </a:p>
          <a:p>
            <a:endParaRPr lang="en-GB" altLang="en-US" sz="1200" dirty="0"/>
          </a:p>
          <a:p>
            <a:r>
              <a:rPr lang="en-GB" altLang="en-US" sz="1200" dirty="0"/>
              <a:t> in here</a:t>
            </a:r>
          </a:p>
        </p:txBody>
      </p:sp>
    </p:spTree>
    <p:extLst>
      <p:ext uri="{BB962C8B-B14F-4D97-AF65-F5344CB8AC3E}">
        <p14:creationId xmlns:p14="http://schemas.microsoft.com/office/powerpoint/2010/main" val="1604792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6" descr="25.34 CHIP powerpoint presentation.pdf">
            <a:extLst>
              <a:ext uri="{FF2B5EF4-FFF2-40B4-BE49-F238E27FC236}">
                <a16:creationId xmlns="" xmlns:a16="http://schemas.microsoft.com/office/drawing/2014/main" id="{43B9B15F-9487-634D-9EB9-C34D4F70B44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9875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87D9BE01-4599-AA44-98FB-53ADD916D764}"/>
              </a:ext>
            </a:extLst>
          </p:cNvPr>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685458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6466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smtClean="0"/>
              <a:t>Click to edit Master title style</a:t>
            </a:r>
            <a:endParaRPr lang="en-US" dirty="0"/>
          </a:p>
        </p:txBody>
      </p:sp>
      <p:sp>
        <p:nvSpPr>
          <p:cNvPr id="3" name="Text Placeholder 2"/>
          <p:cNvSpPr>
            <a:spLocks noGrp="1"/>
          </p:cNvSpPr>
          <p:nvPr>
            <p:ph type="body" idx="1"/>
          </p:nvPr>
        </p:nvSpPr>
        <p:spPr>
          <a:xfrm>
            <a:off x="474710" y="1981200"/>
            <a:ext cx="2210150"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6" name="Text Placeholder 3"/>
          <p:cNvSpPr>
            <a:spLocks noGrp="1"/>
          </p:cNvSpPr>
          <p:nvPr>
            <p:ph type="body" sz="half" idx="15"/>
          </p:nvPr>
        </p:nvSpPr>
        <p:spPr>
          <a:xfrm>
            <a:off x="489347" y="266700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Text Placeholder 4"/>
          <p:cNvSpPr>
            <a:spLocks noGrp="1"/>
          </p:cNvSpPr>
          <p:nvPr>
            <p:ph type="body" sz="quarter" idx="3"/>
          </p:nvPr>
        </p:nvSpPr>
        <p:spPr>
          <a:xfrm>
            <a:off x="2912745" y="1981200"/>
            <a:ext cx="2202181"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9" name="Text Placeholder 3"/>
          <p:cNvSpPr>
            <a:spLocks noGrp="1"/>
          </p:cNvSpPr>
          <p:nvPr>
            <p:ph type="body" sz="half" idx="16"/>
          </p:nvPr>
        </p:nvSpPr>
        <p:spPr>
          <a:xfrm>
            <a:off x="2904829" y="266700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4" name="Text Placeholder 4"/>
          <p:cNvSpPr>
            <a:spLocks noGrp="1"/>
          </p:cNvSpPr>
          <p:nvPr>
            <p:ph type="body" sz="quarter" idx="13"/>
          </p:nvPr>
        </p:nvSpPr>
        <p:spPr>
          <a:xfrm>
            <a:off x="5343525" y="1981200"/>
            <a:ext cx="2199085"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0" name="Text Placeholder 3"/>
          <p:cNvSpPr>
            <a:spLocks noGrp="1"/>
          </p:cNvSpPr>
          <p:nvPr>
            <p:ph type="body" sz="half" idx="17"/>
          </p:nvPr>
        </p:nvSpPr>
        <p:spPr>
          <a:xfrm>
            <a:off x="5343525" y="266700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cxnSp>
        <p:nvCxnSpPr>
          <p:cNvPr id="17" name="Straight Connector 16"/>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6/12/2023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46816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E5CB6A7-C268-5547-A553-00C620B4FC7C}" type="datetimeFigureOut">
              <a:rPr lang="en-US" altLang="en-US" smtClean="0"/>
              <a:pPr/>
              <a:t>6/12/2023</a:t>
            </a:fld>
            <a:endParaRPr lang="en-US" altLang="en-US"/>
          </a:p>
        </p:txBody>
      </p:sp>
      <p:sp>
        <p:nvSpPr>
          <p:cNvPr id="5" name="Footer Placeholder 4"/>
          <p:cNvSpPr>
            <a:spLocks noGrp="1"/>
          </p:cNvSpPr>
          <p:nvPr>
            <p:ph type="ftr" sz="quarter" idx="11"/>
          </p:nvPr>
        </p:nvSpPr>
        <p:spPr>
          <a:xfrm>
            <a:off x="812805" y="6272785"/>
            <a:ext cx="4745736" cy="365125"/>
          </a:xfrm>
        </p:spPr>
        <p:txBody>
          <a:bodyPr/>
          <a:lstStyle/>
          <a:p>
            <a:pPr>
              <a:defRPr/>
            </a:pPr>
            <a:endParaRPr lang="en-US"/>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6565E5AD-95C6-4D48-A3E9-F3D10DD03321}" type="slidenum">
              <a:rPr lang="en-US" altLang="en-US" smtClean="0"/>
              <a:pPr/>
              <a:t>‹#›</a:t>
            </a:fld>
            <a:endParaRPr lang="en-US" altLang="en-US"/>
          </a:p>
        </p:txBody>
      </p:sp>
    </p:spTree>
    <p:extLst>
      <p:ext uri="{BB962C8B-B14F-4D97-AF65-F5344CB8AC3E}">
        <p14:creationId xmlns:p14="http://schemas.microsoft.com/office/powerpoint/2010/main" val="4029309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6BC42F-EA91-460E-9436-9A6C9B1CB0C6}" type="datetimeFigureOut">
              <a:rPr lang="en-US" dirty="0"/>
              <a:t>6/12/2023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644468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6.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image" Target="../media/image7.png"/><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 xmlns:a16="http://schemas.microsoft.com/office/drawing/2014/main" id="{D89AC81C-C26D-974F-AC12-AF3437D6D73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 xmlns:a16="http://schemas.microsoft.com/office/drawing/2014/main" id="{571B6FEF-D935-4147-8105-896591E69B6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 xmlns:a16="http://schemas.microsoft.com/office/drawing/2014/main" id="{ED0AE305-76C7-CC49-A913-1CAC2D89E14A}"/>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FE5CB6A7-C268-5547-A553-00C620B4FC7C}" type="datetimeFigureOut">
              <a:rPr lang="en-US" altLang="en-US"/>
              <a:pPr/>
              <a:t>6/12/2023</a:t>
            </a:fld>
            <a:endParaRPr lang="en-US" altLang="en-US"/>
          </a:p>
        </p:txBody>
      </p:sp>
      <p:sp>
        <p:nvSpPr>
          <p:cNvPr id="5" name="Footer Placeholder 4">
            <a:extLst>
              <a:ext uri="{FF2B5EF4-FFF2-40B4-BE49-F238E27FC236}">
                <a16:creationId xmlns="" xmlns:a16="http://schemas.microsoft.com/office/drawing/2014/main" id="{650C0E8A-CDA9-FD47-ABE2-0FF7A1AF4E8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a:extLst>
              <a:ext uri="{FF2B5EF4-FFF2-40B4-BE49-F238E27FC236}">
                <a16:creationId xmlns="" xmlns:a16="http://schemas.microsoft.com/office/drawing/2014/main" id="{F55B0699-3CFB-424E-B67A-C6C0BA4759EA}"/>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565E5AD-95C6-4D48-A3E9-F3D10DD0332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01" r:id="rId1"/>
    <p:sldLayoutId id="2147483705" r:id="rId2"/>
    <p:sldLayoutId id="2147483702" r:id="rId3"/>
    <p:sldLayoutId id="2147483703" r:id="rId4"/>
    <p:sldLayoutId id="2147483704" r:id="rId5"/>
    <p:sldLayoutId id="2147483706" r:id="rId6"/>
    <p:sldLayoutId id="2147483707" r:id="rId7"/>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panose="020B0600070205080204" pitchFamily="34" charset="-128"/>
          <a:cs typeface="+mj-cs"/>
        </a:defRPr>
      </a:lvl1pPr>
      <a:lvl2pPr algn="ctr" defTabSz="457200" rtl="0" eaLnBrk="1" fontAlgn="base" hangingPunct="1">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2pPr>
      <a:lvl3pPr algn="ctr" defTabSz="457200" rtl="0" eaLnBrk="1" fontAlgn="base" hangingPunct="1">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3pPr>
      <a:lvl4pPr algn="ctr" defTabSz="457200" rtl="0" eaLnBrk="1" fontAlgn="base" hangingPunct="1">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4pPr>
      <a:lvl5pPr algn="ctr" defTabSz="457200" rtl="0" eaLnBrk="1" fontAlgn="base" hangingPunct="1">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5pPr>
      <a:lvl6pPr marL="457200" algn="ctr" defTabSz="457200" rtl="0" eaLnBrk="1" fontAlgn="base" hangingPunct="1">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914400" algn="ctr" defTabSz="457200" rtl="0" eaLnBrk="1" fontAlgn="base" hangingPunct="1">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1371600" algn="ctr" defTabSz="457200" rtl="0" eaLnBrk="1" fontAlgn="base" hangingPunct="1">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1828800" algn="ctr" defTabSz="457200" rtl="0" eaLnBrk="1" fontAlgn="base" hangingPunct="1">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FE5CB6A7-C268-5547-A553-00C620B4FC7C}" type="datetimeFigureOut">
              <a:rPr lang="en-US" altLang="en-US" smtClean="0"/>
              <a:pPr/>
              <a:t>6/12/2023</a:t>
            </a:fld>
            <a:endParaRPr lang="en-US" altLang="en-US"/>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pPr>
              <a:defRPr/>
            </a:pPr>
            <a:endParaRPr lang="en-US"/>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6565E5AD-95C6-4D48-A3E9-F3D10DD03321}" type="slidenum">
              <a:rPr lang="en-US" altLang="en-US" smtClean="0"/>
              <a:pPr/>
              <a:t>‹#›</a:t>
            </a:fld>
            <a:endParaRPr lang="en-US" altLang="en-US"/>
          </a:p>
        </p:txBody>
      </p:sp>
    </p:spTree>
    <p:extLst>
      <p:ext uri="{BB962C8B-B14F-4D97-AF65-F5344CB8AC3E}">
        <p14:creationId xmlns:p14="http://schemas.microsoft.com/office/powerpoint/2010/main" val="348716315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smtClean="0"/>
              <a:t>self-neglect: what works?</a:t>
            </a:r>
            <a:endParaRPr lang="en-GB" dirty="0"/>
          </a:p>
        </p:txBody>
      </p:sp>
      <p:sp>
        <p:nvSpPr>
          <p:cNvPr id="5" name="Subtitle 4"/>
          <p:cNvSpPr>
            <a:spLocks noGrp="1"/>
          </p:cNvSpPr>
          <p:nvPr>
            <p:ph type="subTitle" idx="1"/>
          </p:nvPr>
        </p:nvSpPr>
        <p:spPr/>
        <p:txBody>
          <a:bodyPr>
            <a:normAutofit fontScale="92500"/>
          </a:bodyPr>
          <a:lstStyle/>
          <a:p>
            <a:r>
              <a:rPr lang="en-GB" dirty="0"/>
              <a:t>T</a:t>
            </a:r>
            <a:r>
              <a:rPr lang="en-GB" dirty="0" smtClean="0"/>
              <a:t>he evidence-base for best practice from research, safeguarding adult reviews and experts by experience</a:t>
            </a:r>
          </a:p>
          <a:p>
            <a:r>
              <a:rPr lang="en-GB" dirty="0" smtClean="0"/>
              <a:t>Somerset SAB, February 2023</a:t>
            </a:r>
            <a:endParaRPr lang="en-GB" dirty="0"/>
          </a:p>
        </p:txBody>
      </p:sp>
    </p:spTree>
    <p:extLst>
      <p:ext uri="{BB962C8B-B14F-4D97-AF65-F5344CB8AC3E}">
        <p14:creationId xmlns:p14="http://schemas.microsoft.com/office/powerpoint/2010/main" val="9128651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Duncan – Croydon SAB</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Duncan </a:t>
            </a:r>
            <a:r>
              <a:rPr lang="en-GB" dirty="0"/>
              <a:t>was born on 29</a:t>
            </a:r>
            <a:r>
              <a:rPr lang="en-GB" baseline="30000" dirty="0"/>
              <a:t>th</a:t>
            </a:r>
            <a:r>
              <a:rPr lang="en-GB" dirty="0"/>
              <a:t> April 1983 and died at the age of 35 on 5</a:t>
            </a:r>
            <a:r>
              <a:rPr lang="en-GB" baseline="30000" dirty="0"/>
              <a:t>th</a:t>
            </a:r>
            <a:r>
              <a:rPr lang="en-GB" dirty="0"/>
              <a:t> October 2018. He was White British. </a:t>
            </a:r>
            <a:r>
              <a:rPr lang="en-GB" dirty="0" smtClean="0"/>
              <a:t>He </a:t>
            </a:r>
            <a:r>
              <a:rPr lang="en-GB" dirty="0"/>
              <a:t>had fallen from a building and cause of death was regarded as a possible suicide.</a:t>
            </a:r>
          </a:p>
          <a:p>
            <a:r>
              <a:rPr lang="en-GB" dirty="0"/>
              <a:t>Records indicate that </a:t>
            </a:r>
            <a:r>
              <a:rPr lang="en-GB" dirty="0" smtClean="0"/>
              <a:t>he </a:t>
            </a:r>
            <a:r>
              <a:rPr lang="en-GB" dirty="0"/>
              <a:t>had been adopted at the age of 7 but later his relationship with his adoptive parents is said to have broken down. He was apparently unwilling to speak about his life.</a:t>
            </a:r>
          </a:p>
          <a:p>
            <a:r>
              <a:rPr lang="en-GB" dirty="0"/>
              <a:t>He had longstanding mental health problems, dating back to around 2008, with several hospital admissions under sections 2 and 3 Mental Health Act 1983. Various diagnoses are recorded, including paranoid schizophrenia.</a:t>
            </a:r>
          </a:p>
          <a:p>
            <a:r>
              <a:rPr lang="en-GB" dirty="0"/>
              <a:t>There is a history of concerns about suicidal ideation.</a:t>
            </a:r>
          </a:p>
          <a:p>
            <a:r>
              <a:rPr lang="en-GB" dirty="0"/>
              <a:t>He experienced periods of homelessness and of living in hostels. He was known to misuse substances.</a:t>
            </a:r>
          </a:p>
        </p:txBody>
      </p:sp>
    </p:spTree>
    <p:extLst>
      <p:ext uri="{BB962C8B-B14F-4D97-AF65-F5344CB8AC3E}">
        <p14:creationId xmlns:p14="http://schemas.microsoft.com/office/powerpoint/2010/main" val="4232422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Duncan – amongst the findings were</a:t>
            </a:r>
            <a:endParaRPr lang="en-GB" dirty="0"/>
          </a:p>
        </p:txBody>
      </p:sp>
      <p:sp>
        <p:nvSpPr>
          <p:cNvPr id="3" name="Content Placeholder 2"/>
          <p:cNvSpPr>
            <a:spLocks noGrp="1"/>
          </p:cNvSpPr>
          <p:nvPr>
            <p:ph idx="1"/>
          </p:nvPr>
        </p:nvSpPr>
        <p:spPr>
          <a:xfrm>
            <a:off x="866216" y="1828800"/>
            <a:ext cx="6619244" cy="4404575"/>
          </a:xfrm>
        </p:spPr>
        <p:txBody>
          <a:bodyPr>
            <a:normAutofit fontScale="85000" lnSpcReduction="20000"/>
          </a:bodyPr>
          <a:lstStyle/>
          <a:p>
            <a:r>
              <a:rPr lang="en-GB" dirty="0"/>
              <a:t>Duncan wished to live independently but this option was not </a:t>
            </a:r>
            <a:r>
              <a:rPr lang="en-GB" dirty="0" smtClean="0"/>
              <a:t>pursued. How </a:t>
            </a:r>
            <a:r>
              <a:rPr lang="en-GB" dirty="0"/>
              <a:t>well are we working with people who present with multiple needs and who find it difficult to engage? Are they not engaging with us or are we not engaging with </a:t>
            </a:r>
            <a:r>
              <a:rPr lang="en-GB" dirty="0" smtClean="0"/>
              <a:t>them? How </a:t>
            </a:r>
            <a:r>
              <a:rPr lang="en-GB" dirty="0"/>
              <a:t>well do we know the people we are working with? Is there sufficient focus on the impact of trauma and adverse experiences</a:t>
            </a:r>
            <a:r>
              <a:rPr lang="en-GB" dirty="0" smtClean="0"/>
              <a:t>? (</a:t>
            </a:r>
            <a:r>
              <a:rPr lang="en-GB" b="1" dirty="0" smtClean="0"/>
              <a:t>MSP</a:t>
            </a:r>
            <a:r>
              <a:rPr lang="en-GB" dirty="0" smtClean="0"/>
              <a:t>)</a:t>
            </a:r>
          </a:p>
          <a:p>
            <a:r>
              <a:rPr lang="en-GB" dirty="0"/>
              <a:t>Duncan had several admissions under section 3 mental Health Act 1983 but there is no reference to a section 117 after-care plan. Are we assured about after-care planning for people detained under longer-term sections in MHA </a:t>
            </a:r>
            <a:r>
              <a:rPr lang="en-GB" dirty="0" smtClean="0"/>
              <a:t>1983? Are </a:t>
            </a:r>
            <a:r>
              <a:rPr lang="en-GB" dirty="0"/>
              <a:t>we assured about the effectiveness of the Care Programme Approach? Duncan was ultimately discharged from the CPA without an updated </a:t>
            </a:r>
            <a:r>
              <a:rPr lang="en-GB" b="1" dirty="0"/>
              <a:t>risk assessment</a:t>
            </a:r>
            <a:r>
              <a:rPr lang="en-GB" dirty="0"/>
              <a:t> and with ongoing mental health concerns. Is this common practice</a:t>
            </a:r>
            <a:r>
              <a:rPr lang="en-GB" dirty="0" smtClean="0"/>
              <a:t>?</a:t>
            </a:r>
          </a:p>
          <a:p>
            <a:r>
              <a:rPr lang="en-GB" dirty="0" smtClean="0"/>
              <a:t>There </a:t>
            </a:r>
            <a:r>
              <a:rPr lang="en-GB" dirty="0"/>
              <a:t>were missed opportunities to update and share Duncan’s risk </a:t>
            </a:r>
            <a:r>
              <a:rPr lang="en-GB" dirty="0" smtClean="0"/>
              <a:t>assessment. Are </a:t>
            </a:r>
            <a:r>
              <a:rPr lang="en-GB" dirty="0"/>
              <a:t>we assured about the quality of </a:t>
            </a:r>
            <a:r>
              <a:rPr lang="en-GB" b="1" dirty="0"/>
              <a:t>risk assessments</a:t>
            </a:r>
            <a:r>
              <a:rPr lang="en-GB" dirty="0"/>
              <a:t>, including of suicidal </a:t>
            </a:r>
            <a:r>
              <a:rPr lang="en-GB" dirty="0" smtClean="0"/>
              <a:t>ideation? Duncan </a:t>
            </a:r>
            <a:r>
              <a:rPr lang="en-GB" dirty="0"/>
              <a:t>did not receive a section 9 Care Act 2014 assessment for care and support needs</a:t>
            </a:r>
            <a:r>
              <a:rPr lang="en-GB" dirty="0" smtClean="0"/>
              <a:t>.</a:t>
            </a:r>
          </a:p>
          <a:p>
            <a:endParaRPr lang="en-GB" dirty="0"/>
          </a:p>
          <a:p>
            <a:endParaRPr lang="en-GB" dirty="0"/>
          </a:p>
          <a:p>
            <a:endParaRPr lang="en-GB" dirty="0"/>
          </a:p>
        </p:txBody>
      </p:sp>
    </p:spTree>
    <p:extLst>
      <p:ext uri="{BB962C8B-B14F-4D97-AF65-F5344CB8AC3E}">
        <p14:creationId xmlns:p14="http://schemas.microsoft.com/office/powerpoint/2010/main" val="856835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Havering SAB – Child/Adult Y and Child/Adult Q</a:t>
            </a:r>
            <a:endParaRPr lang="en-GB" dirty="0"/>
          </a:p>
        </p:txBody>
      </p:sp>
      <p:sp>
        <p:nvSpPr>
          <p:cNvPr id="3" name="Content Placeholder 2"/>
          <p:cNvSpPr>
            <a:spLocks noGrp="1"/>
          </p:cNvSpPr>
          <p:nvPr>
            <p:ph idx="1"/>
          </p:nvPr>
        </p:nvSpPr>
        <p:spPr/>
        <p:txBody>
          <a:bodyPr/>
          <a:lstStyle/>
          <a:p>
            <a:r>
              <a:rPr lang="en-GB" dirty="0" smtClean="0"/>
              <a:t>Two cases of transitional Safeguarding.</a:t>
            </a:r>
          </a:p>
          <a:p>
            <a:r>
              <a:rPr lang="en-GB" dirty="0" smtClean="0"/>
              <a:t>Amongst the findings on direct practice were:</a:t>
            </a:r>
          </a:p>
          <a:p>
            <a:pPr lvl="1"/>
            <a:r>
              <a:rPr lang="en-GB" dirty="0" smtClean="0"/>
              <a:t>Concerns about the adequacy of </a:t>
            </a:r>
            <a:r>
              <a:rPr lang="en-GB" b="1" dirty="0" smtClean="0"/>
              <a:t>mental capacity assessments</a:t>
            </a:r>
            <a:r>
              <a:rPr lang="en-GB" dirty="0" smtClean="0"/>
              <a:t>.</a:t>
            </a:r>
          </a:p>
          <a:p>
            <a:pPr lvl="1"/>
            <a:r>
              <a:rPr lang="en-GB" sz="2000" dirty="0" smtClean="0"/>
              <a:t>Concerns about the </a:t>
            </a:r>
            <a:r>
              <a:rPr lang="en-GB" sz="2000" dirty="0">
                <a:latin typeface="Calibri" panose="020F0502020204030204" pitchFamily="34" charset="0"/>
                <a:ea typeface="Calibri" panose="020F0502020204030204" pitchFamily="34" charset="0"/>
                <a:cs typeface="Times New Roman" panose="02020603050405020304" pitchFamily="18" charset="0"/>
              </a:rPr>
              <a:t>responses to health, and care and support </a:t>
            </a:r>
            <a:r>
              <a:rPr lang="en-GB" sz="2000" dirty="0" smtClean="0">
                <a:latin typeface="Calibri" panose="020F0502020204030204" pitchFamily="34" charset="0"/>
                <a:ea typeface="Calibri" panose="020F0502020204030204" pitchFamily="34" charset="0"/>
                <a:cs typeface="Times New Roman" panose="02020603050405020304" pitchFamily="18" charset="0"/>
              </a:rPr>
              <a:t>needs, and quality of</a:t>
            </a:r>
            <a:r>
              <a:rPr lang="en-GB" sz="2000" b="1" dirty="0" smtClean="0">
                <a:latin typeface="Calibri" panose="020F0502020204030204" pitchFamily="34" charset="0"/>
                <a:ea typeface="Calibri" panose="020F0502020204030204" pitchFamily="34" charset="0"/>
                <a:cs typeface="Times New Roman" panose="02020603050405020304" pitchFamily="18" charset="0"/>
              </a:rPr>
              <a:t> care and support assessments</a:t>
            </a:r>
            <a:r>
              <a:rPr lang="en-GB" sz="2000" dirty="0" smtClean="0">
                <a:latin typeface="Calibri" panose="020F0502020204030204" pitchFamily="34" charset="0"/>
                <a:ea typeface="Calibri" panose="020F0502020204030204" pitchFamily="34" charset="0"/>
                <a:cs typeface="Times New Roman" panose="02020603050405020304" pitchFamily="18" charset="0"/>
              </a:rPr>
              <a:t>.</a:t>
            </a:r>
          </a:p>
          <a:p>
            <a:pPr lvl="1"/>
            <a:r>
              <a:rPr lang="en-GB" sz="2000" dirty="0" smtClean="0">
                <a:latin typeface="Calibri" panose="020F0502020204030204" pitchFamily="34" charset="0"/>
                <a:cs typeface="Times New Roman" panose="02020603050405020304" pitchFamily="18" charset="0"/>
              </a:rPr>
              <a:t>Concerns about the impact of family dynamics and relationships, including undue influence (</a:t>
            </a:r>
            <a:r>
              <a:rPr lang="en-GB" sz="2000" b="1" dirty="0" smtClean="0">
                <a:latin typeface="Calibri" panose="020F0502020204030204" pitchFamily="34" charset="0"/>
                <a:cs typeface="Times New Roman" panose="02020603050405020304" pitchFamily="18" charset="0"/>
              </a:rPr>
              <a:t>think family</a:t>
            </a:r>
            <a:r>
              <a:rPr lang="en-GB" sz="2000" dirty="0" smtClean="0">
                <a:latin typeface="Calibri" panose="020F0502020204030204" pitchFamily="34" charset="0"/>
                <a:cs typeface="Times New Roman" panose="02020603050405020304" pitchFamily="18" charset="0"/>
              </a:rPr>
              <a:t>)</a:t>
            </a:r>
            <a:endParaRPr lang="en-GB" sz="2000" dirty="0"/>
          </a:p>
        </p:txBody>
      </p:sp>
    </p:spTree>
    <p:extLst>
      <p:ext uri="{BB962C8B-B14F-4D97-AF65-F5344CB8AC3E}">
        <p14:creationId xmlns:p14="http://schemas.microsoft.com/office/powerpoint/2010/main" val="127935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Haringey SAB – Thematic Review Homelessness</a:t>
            </a:r>
            <a:endParaRPr lang="en-GB" dirty="0"/>
          </a:p>
        </p:txBody>
      </p:sp>
      <p:sp>
        <p:nvSpPr>
          <p:cNvPr id="3" name="Content Placeholder 2"/>
          <p:cNvSpPr>
            <a:spLocks noGrp="1"/>
          </p:cNvSpPr>
          <p:nvPr>
            <p:ph idx="1"/>
          </p:nvPr>
        </p:nvSpPr>
        <p:spPr/>
        <p:txBody>
          <a:bodyPr/>
          <a:lstStyle/>
          <a:p>
            <a:r>
              <a:rPr lang="en-GB" dirty="0" smtClean="0"/>
              <a:t>Insufficient use of </a:t>
            </a:r>
            <a:r>
              <a:rPr lang="en-GB" b="1" dirty="0" smtClean="0"/>
              <a:t>interpreters</a:t>
            </a:r>
            <a:r>
              <a:rPr lang="en-GB" dirty="0" smtClean="0"/>
              <a:t> and </a:t>
            </a:r>
            <a:r>
              <a:rPr lang="en-GB" b="1" dirty="0" smtClean="0"/>
              <a:t>advocacy</a:t>
            </a:r>
            <a:r>
              <a:rPr lang="en-GB" dirty="0" smtClean="0"/>
              <a:t> (see also MS, City of London and Hackney)</a:t>
            </a:r>
          </a:p>
          <a:p>
            <a:r>
              <a:rPr lang="en-GB" dirty="0" smtClean="0"/>
              <a:t>Insufficient </a:t>
            </a:r>
            <a:r>
              <a:rPr lang="en-GB" b="1" dirty="0" smtClean="0"/>
              <a:t>curiosity</a:t>
            </a:r>
            <a:r>
              <a:rPr lang="en-GB" dirty="0" smtClean="0"/>
              <a:t> of backstory and misunderstanding of race/culture/ethnicity</a:t>
            </a:r>
          </a:p>
          <a:p>
            <a:r>
              <a:rPr lang="en-GB" dirty="0" smtClean="0"/>
              <a:t>Lack of </a:t>
            </a:r>
            <a:r>
              <a:rPr lang="en-GB" b="1" dirty="0" smtClean="0"/>
              <a:t>mental capacity assessments</a:t>
            </a:r>
            <a:r>
              <a:rPr lang="en-GB" dirty="0" smtClean="0"/>
              <a:t> and especially a focus on executive functioning</a:t>
            </a:r>
            <a:endParaRPr lang="en-GB" dirty="0"/>
          </a:p>
        </p:txBody>
      </p:sp>
    </p:spTree>
    <p:extLst>
      <p:ext uri="{BB962C8B-B14F-4D97-AF65-F5344CB8AC3E}">
        <p14:creationId xmlns:p14="http://schemas.microsoft.com/office/powerpoint/2010/main" val="3874980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177DD1-8A49-E948-AC08-BE854F4201B8}"/>
              </a:ext>
            </a:extLst>
          </p:cNvPr>
          <p:cNvSpPr>
            <a:spLocks noGrp="1"/>
          </p:cNvSpPr>
          <p:nvPr>
            <p:ph type="title"/>
          </p:nvPr>
        </p:nvSpPr>
        <p:spPr/>
        <p:txBody>
          <a:bodyPr>
            <a:normAutofit fontScale="90000"/>
          </a:bodyPr>
          <a:lstStyle/>
          <a:p>
            <a:r>
              <a:rPr lang="en-GB" b="1" dirty="0">
                <a:solidFill>
                  <a:schemeClr val="accent5"/>
                </a:solidFill>
              </a:rPr>
              <a:t/>
            </a:r>
            <a:br>
              <a:rPr lang="en-GB" b="1" dirty="0">
                <a:solidFill>
                  <a:schemeClr val="accent5"/>
                </a:solidFill>
              </a:rPr>
            </a:br>
            <a:r>
              <a:rPr lang="en-GB" dirty="0">
                <a:solidFill>
                  <a:schemeClr val="accent5"/>
                </a:solidFill>
              </a:rPr>
              <a:t>National guidance (NICE 2018) </a:t>
            </a:r>
            <a:r>
              <a:rPr lang="en-GB" dirty="0" smtClean="0">
                <a:solidFill>
                  <a:schemeClr val="accent5"/>
                </a:solidFill>
              </a:rPr>
              <a:t>and Case Law on Executive Functioning</a:t>
            </a:r>
            <a:r>
              <a:rPr lang="en-GB" dirty="0">
                <a:solidFill>
                  <a:schemeClr val="accent5"/>
                </a:solidFill>
              </a:rPr>
              <a:t/>
            </a:r>
            <a:br>
              <a:rPr lang="en-GB" dirty="0">
                <a:solidFill>
                  <a:schemeClr val="accent5"/>
                </a:solidFill>
              </a:rPr>
            </a:br>
            <a:endParaRPr lang="en-US" dirty="0"/>
          </a:p>
        </p:txBody>
      </p:sp>
      <p:sp>
        <p:nvSpPr>
          <p:cNvPr id="3" name="Content Placeholder 2">
            <a:extLst>
              <a:ext uri="{FF2B5EF4-FFF2-40B4-BE49-F238E27FC236}">
                <a16:creationId xmlns:a16="http://schemas.microsoft.com/office/drawing/2014/main" xmlns="" id="{EA906F3F-9F77-7141-BF2F-6B07C8867522}"/>
              </a:ext>
            </a:extLst>
          </p:cNvPr>
          <p:cNvSpPr>
            <a:spLocks noGrp="1"/>
          </p:cNvSpPr>
          <p:nvPr>
            <p:ph idx="1"/>
          </p:nvPr>
        </p:nvSpPr>
        <p:spPr/>
        <p:txBody>
          <a:bodyPr>
            <a:normAutofit fontScale="85000" lnSpcReduction="10000"/>
          </a:bodyPr>
          <a:lstStyle/>
          <a:p>
            <a:pPr marL="0" indent="0">
              <a:buNone/>
            </a:pPr>
            <a:endParaRPr lang="en-GB" dirty="0"/>
          </a:p>
          <a:p>
            <a:pPr marL="0" indent="0">
              <a:buNone/>
            </a:pPr>
            <a:r>
              <a:rPr lang="en-US" i="1" dirty="0"/>
              <a:t>Practitioners should be aware that it may be more difficult to assess capacity in people with executive dysfunction – for example people with traumatic brain injury. Structured assessments of capacity for individuals in this group (for example, by way of interview) may therefore need to be supplemented by real world observation of the person's functioning and decision-making ability in order to provide the assessor with a complete picture of an individual's decision-making ability. </a:t>
            </a:r>
          </a:p>
          <a:p>
            <a:pPr marL="0" indent="0">
              <a:buNone/>
            </a:pPr>
            <a:r>
              <a:rPr lang="en-GB" sz="1500" dirty="0">
                <a:solidFill>
                  <a:schemeClr val="accent5"/>
                </a:solidFill>
              </a:rPr>
              <a:t>Decision-making and mental capacity guidance </a:t>
            </a:r>
            <a:r>
              <a:rPr lang="en-US" sz="1500" dirty="0">
                <a:solidFill>
                  <a:schemeClr val="accent5"/>
                </a:solidFill>
              </a:rPr>
              <a:t>(para 1.4.19)</a:t>
            </a:r>
            <a:r>
              <a:rPr lang="en-GB" sz="1500" dirty="0">
                <a:solidFill>
                  <a:schemeClr val="accent5"/>
                </a:solidFill>
              </a:rPr>
              <a:t> </a:t>
            </a:r>
          </a:p>
          <a:p>
            <a:r>
              <a:rPr lang="en-GB" dirty="0"/>
              <a:t>Sunderland City Council v AS and Others [2020] EWCOP 13</a:t>
            </a:r>
          </a:p>
          <a:p>
            <a:pPr lvl="1"/>
            <a:r>
              <a:rPr lang="en-GB" dirty="0"/>
              <a:t>Importance of real world observation to obtain a full picture.</a:t>
            </a:r>
          </a:p>
          <a:p>
            <a:r>
              <a:rPr lang="en-GB" dirty="0"/>
              <a:t>A Local Authority v AW [2020] EWCOP 24</a:t>
            </a:r>
          </a:p>
          <a:p>
            <a:pPr lvl="1"/>
            <a:r>
              <a:rPr lang="en-GB" dirty="0"/>
              <a:t>Ability to think, act and solve problems include the functions of the brain which help us to learn new information, remember and retrieve the information we’ve learned in the past, and use this information to solve problems of everyday life.</a:t>
            </a:r>
            <a:endParaRPr lang="en-GB" sz="1500" dirty="0">
              <a:solidFill>
                <a:schemeClr val="accent5"/>
              </a:solidFill>
            </a:endParaRPr>
          </a:p>
          <a:p>
            <a:endParaRPr lang="en-US" dirty="0"/>
          </a:p>
        </p:txBody>
      </p:sp>
    </p:spTree>
    <p:extLst>
      <p:ext uri="{BB962C8B-B14F-4D97-AF65-F5344CB8AC3E}">
        <p14:creationId xmlns:p14="http://schemas.microsoft.com/office/powerpoint/2010/main" val="2931478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385316"/>
            <a:ext cx="6172200" cy="423504"/>
          </a:xfrm>
        </p:spPr>
        <p:txBody>
          <a:bodyPr>
            <a:normAutofit fontScale="90000"/>
          </a:bodyPr>
          <a:lstStyle/>
          <a:p>
            <a:r>
              <a:rPr lang="en-GB" dirty="0" smtClean="0"/>
              <a:t>Signposts to best practice</a:t>
            </a:r>
            <a:endParaRPr lang="en-GB" dirty="0"/>
          </a:p>
        </p:txBody>
      </p:sp>
      <p:sp>
        <p:nvSpPr>
          <p:cNvPr id="3" name="Content Placeholder 2"/>
          <p:cNvSpPr>
            <a:spLocks noGrp="1"/>
          </p:cNvSpPr>
          <p:nvPr>
            <p:ph idx="1"/>
          </p:nvPr>
        </p:nvSpPr>
        <p:spPr>
          <a:xfrm>
            <a:off x="476517" y="1808821"/>
            <a:ext cx="8409905" cy="4428492"/>
          </a:xfrm>
        </p:spPr>
        <p:txBody>
          <a:bodyPr>
            <a:noAutofit/>
          </a:bodyPr>
          <a:lstStyle/>
          <a:p>
            <a:r>
              <a:rPr lang="en-GB" sz="1600" dirty="0"/>
              <a:t>In cases of fluctuating capacity, the courts and NICE have advised taking a long-term perspective on someone’s capacity rather than simply assessing the capacity at one point in time</a:t>
            </a:r>
            <a:r>
              <a:rPr lang="en-GB" sz="1600" dirty="0" smtClean="0"/>
              <a:t>.</a:t>
            </a:r>
            <a:endParaRPr lang="en-GB" sz="1600" dirty="0"/>
          </a:p>
          <a:p>
            <a:r>
              <a:rPr lang="en-GB" sz="1600" dirty="0"/>
              <a:t>Carol SAR (</a:t>
            </a:r>
            <a:r>
              <a:rPr lang="en-GB" sz="1600" dirty="0" err="1"/>
              <a:t>Teeswide</a:t>
            </a:r>
            <a:r>
              <a:rPr lang="en-GB" sz="1600" dirty="0"/>
              <a:t> SAB): </a:t>
            </a:r>
            <a:r>
              <a:rPr lang="en-GB" sz="1600" i="1" dirty="0"/>
              <a:t>the concept of “executive capacity” is relevant where the individual has addictive or compulsive behaviours. This highlights the importance of considering the individual’s ability to put a decision into effect (executive capacity) in addition to their ability to make a decision (decisional capacity).</a:t>
            </a:r>
          </a:p>
          <a:p>
            <a:r>
              <a:rPr lang="en-GB" sz="1600" dirty="0"/>
              <a:t>Howard SAR (Isle of Wight SAB) and the Ms H and Ms I SAR (Tower Hamlets SAB) highlight people who are driven by compulsions that are too strong for them to ignore.</a:t>
            </a:r>
            <a:r>
              <a:rPr lang="en-GB" sz="1600" b="1" dirty="0"/>
              <a:t>  </a:t>
            </a:r>
            <a:r>
              <a:rPr lang="en-GB" sz="1600" dirty="0"/>
              <a:t>Their actions often contradicted their stated intention to control their alcohol use: i.e. they were unable to execute decisions that they had taken.</a:t>
            </a:r>
          </a:p>
          <a:p>
            <a:r>
              <a:rPr lang="en-GB" sz="1600" dirty="0"/>
              <a:t>Ruth Mitchell SAR (Plymouth SAB): </a:t>
            </a:r>
            <a:r>
              <a:rPr lang="en-GB" sz="1600" i="1" dirty="0"/>
              <a:t>To assess Ruth as having the mental capacity to make specific decisions on the basis of what she said only, could produce a false picture of her actual capacity. She needed an assessment based both on her verbal explanations and on observation of her capabilities, i.e. “show me, as well as tell me”. An assessment of Ruth’s mental capacity would need to consider her ability to implement and manage the consequences of her specific decisions, as well as her ability to weigh up information and communicate decisions</a:t>
            </a:r>
            <a:r>
              <a:rPr lang="en-GB" sz="1600" dirty="0"/>
              <a:t>.</a:t>
            </a:r>
          </a:p>
        </p:txBody>
      </p:sp>
    </p:spTree>
    <p:extLst>
      <p:ext uri="{BB962C8B-B14F-4D97-AF65-F5344CB8AC3E}">
        <p14:creationId xmlns:p14="http://schemas.microsoft.com/office/powerpoint/2010/main" val="456830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rgbClr val="9C0001"/>
                </a:solidFill>
              </a:rPr>
              <a:t>Inter-organisational </a:t>
            </a:r>
            <a:r>
              <a:rPr lang="en-GB" dirty="0" smtClean="0">
                <a:solidFill>
                  <a:srgbClr val="9C0001"/>
                </a:solidFill>
              </a:rPr>
              <a:t>environment – best practice</a:t>
            </a:r>
            <a:endParaRPr lang="en-GB" dirty="0">
              <a:solidFill>
                <a:srgbClr val="9C000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2095351"/>
              </p:ext>
            </p:extLst>
          </p:nvPr>
        </p:nvGraphicFramePr>
        <p:xfrm>
          <a:off x="2257425" y="2400300"/>
          <a:ext cx="4629150" cy="274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0747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Returning to human stories</a:t>
            </a:r>
            <a:endParaRPr lang="en-GB" dirty="0"/>
          </a:p>
        </p:txBody>
      </p:sp>
      <p:sp>
        <p:nvSpPr>
          <p:cNvPr id="3" name="Content Placeholder 2"/>
          <p:cNvSpPr>
            <a:spLocks noGrp="1"/>
          </p:cNvSpPr>
          <p:nvPr>
            <p:ph idx="1"/>
          </p:nvPr>
        </p:nvSpPr>
        <p:spPr/>
        <p:txBody>
          <a:bodyPr/>
          <a:lstStyle/>
          <a:p>
            <a:r>
              <a:rPr lang="en-GB" dirty="0"/>
              <a:t>Duncan </a:t>
            </a:r>
            <a:r>
              <a:rPr lang="en-GB" dirty="0" smtClean="0"/>
              <a:t>(Croydon SAB) does </a:t>
            </a:r>
            <a:r>
              <a:rPr lang="en-GB" dirty="0"/>
              <a:t>not appear to have had any involvement with, or intervention from substance misuse services. How well do services respond to and work with individuals with both mental health and substance misuse problems</a:t>
            </a:r>
            <a:r>
              <a:rPr lang="en-GB" dirty="0" smtClean="0"/>
              <a:t>? </a:t>
            </a:r>
            <a:r>
              <a:rPr lang="en-GB" b="1" dirty="0" smtClean="0"/>
              <a:t>How well do services work together? No multi-agency risk management meeting was convened.</a:t>
            </a:r>
          </a:p>
          <a:p>
            <a:r>
              <a:rPr lang="en-GB" dirty="0" smtClean="0"/>
              <a:t>Child/</a:t>
            </a:r>
            <a:r>
              <a:rPr lang="en-GB" dirty="0"/>
              <a:t>A</a:t>
            </a:r>
            <a:r>
              <a:rPr lang="en-GB" dirty="0" smtClean="0"/>
              <a:t>dult Y  and Child/Adult Q (Havering SAB) - </a:t>
            </a:r>
            <a:r>
              <a:rPr lang="en-GB" dirty="0">
                <a:latin typeface="Calibri" panose="020F0502020204030204" pitchFamily="34" charset="0"/>
                <a:ea typeface="Calibri" panose="020F0502020204030204" pitchFamily="34" charset="0"/>
                <a:cs typeface="Times New Roman" panose="02020603050405020304" pitchFamily="18" charset="0"/>
              </a:rPr>
              <a:t>lack of use of </a:t>
            </a:r>
            <a:r>
              <a:rPr lang="en-GB" b="1" dirty="0">
                <a:latin typeface="Calibri" panose="020F0502020204030204" pitchFamily="34" charset="0"/>
                <a:ea typeface="Calibri" panose="020F0502020204030204" pitchFamily="34" charset="0"/>
                <a:cs typeface="Times New Roman" panose="02020603050405020304" pitchFamily="18" charset="0"/>
              </a:rPr>
              <a:t>adult safeguarding </a:t>
            </a:r>
            <a:r>
              <a:rPr lang="en-GB" b="1" dirty="0" smtClean="0">
                <a:latin typeface="Calibri" panose="020F0502020204030204" pitchFamily="34" charset="0"/>
                <a:ea typeface="Calibri" panose="020F0502020204030204" pitchFamily="34" charset="0"/>
                <a:cs typeface="Times New Roman" panose="02020603050405020304" pitchFamily="18" charset="0"/>
              </a:rPr>
              <a:t>procedures. Multi-agency and multi-disciplinary meetings were held </a:t>
            </a:r>
            <a:r>
              <a:rPr lang="en-GB" dirty="0" smtClean="0">
                <a:latin typeface="Calibri" panose="020F0502020204030204" pitchFamily="34" charset="0"/>
                <a:ea typeface="Calibri" panose="020F0502020204030204" pitchFamily="34" charset="0"/>
                <a:cs typeface="Times New Roman" panose="02020603050405020304" pitchFamily="18" charset="0"/>
              </a:rPr>
              <a:t>but plans were insufficient to reduce the risks and ensure collaboration across services.</a:t>
            </a:r>
          </a:p>
          <a:p>
            <a:r>
              <a:rPr lang="en-GB" dirty="0" smtClean="0">
                <a:latin typeface="Calibri" panose="020F0502020204030204" pitchFamily="34" charset="0"/>
                <a:cs typeface="Times New Roman" panose="02020603050405020304" pitchFamily="18" charset="0"/>
              </a:rPr>
              <a:t>Haringey SAB Thematic Review – absence of </a:t>
            </a:r>
            <a:r>
              <a:rPr lang="en-GB" b="1" dirty="0" smtClean="0">
                <a:latin typeface="Calibri" panose="020F0502020204030204" pitchFamily="34" charset="0"/>
                <a:cs typeface="Times New Roman" panose="02020603050405020304" pitchFamily="18" charset="0"/>
              </a:rPr>
              <a:t>multi-agency risk management meetings</a:t>
            </a:r>
            <a:r>
              <a:rPr lang="en-GB" dirty="0" smtClean="0">
                <a:latin typeface="Calibri" panose="020F0502020204030204" pitchFamily="34" charset="0"/>
                <a:cs typeface="Times New Roman" panose="02020603050405020304" pitchFamily="18" charset="0"/>
              </a:rPr>
              <a:t>. Safeguarding concerns referred but </a:t>
            </a:r>
            <a:r>
              <a:rPr lang="en-GB" b="1" dirty="0" smtClean="0">
                <a:latin typeface="Calibri" panose="020F0502020204030204" pitchFamily="34" charset="0"/>
                <a:cs typeface="Times New Roman" panose="02020603050405020304" pitchFamily="18" charset="0"/>
              </a:rPr>
              <a:t>no safeguarding enquiries</a:t>
            </a:r>
            <a:r>
              <a:rPr lang="en-GB" dirty="0" smtClean="0">
                <a:latin typeface="Calibri" panose="020F0502020204030204" pitchFamily="34" charset="0"/>
                <a:cs typeface="Times New Roman" panose="02020603050405020304" pitchFamily="18" charset="0"/>
              </a:rPr>
              <a:t>.</a:t>
            </a:r>
            <a:endParaRPr lang="en-GB" dirty="0"/>
          </a:p>
          <a:p>
            <a:endParaRPr lang="en-GB" dirty="0"/>
          </a:p>
        </p:txBody>
      </p:sp>
    </p:spTree>
    <p:extLst>
      <p:ext uri="{BB962C8B-B14F-4D97-AF65-F5344CB8AC3E}">
        <p14:creationId xmlns:p14="http://schemas.microsoft.com/office/powerpoint/2010/main" val="634532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MS: City of London &amp; Hackney SAB (2021)</a:t>
            </a:r>
            <a:endParaRPr lang="en-GB" dirty="0"/>
          </a:p>
        </p:txBody>
      </p:sp>
      <p:sp>
        <p:nvSpPr>
          <p:cNvPr id="3" name="Content Placeholder 2"/>
          <p:cNvSpPr>
            <a:spLocks noGrp="1"/>
          </p:cNvSpPr>
          <p:nvPr>
            <p:ph idx="1"/>
          </p:nvPr>
        </p:nvSpPr>
        <p:spPr>
          <a:xfrm>
            <a:off x="685800" y="1893194"/>
            <a:ext cx="7772400" cy="4533363"/>
          </a:xfrm>
        </p:spPr>
        <p:txBody>
          <a:bodyPr>
            <a:noAutofit/>
          </a:bodyPr>
          <a:lstStyle/>
          <a:p>
            <a:r>
              <a:rPr lang="en-GB" sz="1400" dirty="0" smtClean="0"/>
              <a:t>MS </a:t>
            </a:r>
            <a:r>
              <a:rPr lang="en-GB" sz="1400" dirty="0"/>
              <a:t>died, aged </a:t>
            </a:r>
            <a:r>
              <a:rPr lang="en-GB" sz="1400" dirty="0" smtClean="0"/>
              <a:t>63. Cause </a:t>
            </a:r>
            <a:r>
              <a:rPr lang="en-GB" sz="1400" dirty="0"/>
              <a:t>of death was acute myocardial infarction, coronary artery atherosclerosis and aspiration pneumonia</a:t>
            </a:r>
            <a:r>
              <a:rPr lang="en-GB" sz="1400" dirty="0" smtClean="0"/>
              <a:t>. He </a:t>
            </a:r>
            <a:r>
              <a:rPr lang="en-GB" sz="1400" dirty="0"/>
              <a:t>died at a bus </a:t>
            </a:r>
            <a:r>
              <a:rPr lang="en-GB" sz="1400" dirty="0" smtClean="0"/>
              <a:t>stop where </a:t>
            </a:r>
            <a:r>
              <a:rPr lang="en-GB" sz="1400" dirty="0"/>
              <a:t>he had been living and sleeping for several weeks. </a:t>
            </a:r>
            <a:endParaRPr lang="en-GB" sz="1400" dirty="0" smtClean="0"/>
          </a:p>
          <a:p>
            <a:r>
              <a:rPr lang="en-GB" sz="1400" dirty="0" smtClean="0"/>
              <a:t>MS </a:t>
            </a:r>
            <a:r>
              <a:rPr lang="en-GB" sz="1400" dirty="0"/>
              <a:t>was Turkish </a:t>
            </a:r>
            <a:r>
              <a:rPr lang="en-GB" sz="1400" dirty="0" smtClean="0"/>
              <a:t>(Kurdish ethnicity) with </a:t>
            </a:r>
            <a:r>
              <a:rPr lang="en-GB" sz="1400" dirty="0"/>
              <a:t>limited understanding of English and a history of homelessness, self-neglect and substance abuse. </a:t>
            </a:r>
            <a:r>
              <a:rPr lang="en-GB" sz="1400" dirty="0" smtClean="0"/>
              <a:t>He </a:t>
            </a:r>
            <a:r>
              <a:rPr lang="en-GB" sz="1400" dirty="0"/>
              <a:t>had returned to the bus stop where he eventually died at the end of May 2019, having spent the previous five months in a nursing home. When that placement came to an end he was offered a hotel room but declined. He is reported as having said that “something brings [me] back to the bus stop</a:t>
            </a:r>
            <a:r>
              <a:rPr lang="en-GB" sz="1400" dirty="0" smtClean="0"/>
              <a:t>.”</a:t>
            </a:r>
          </a:p>
          <a:p>
            <a:r>
              <a:rPr lang="en-GB" sz="1400" dirty="0"/>
              <a:t>There were discussions </a:t>
            </a:r>
            <a:r>
              <a:rPr lang="en-GB" sz="1400" dirty="0" smtClean="0"/>
              <a:t>on </a:t>
            </a:r>
            <a:r>
              <a:rPr lang="en-GB" sz="1400" dirty="0"/>
              <a:t>whether and how to use anti-social behaviour powers, and mental capacity and mental health legislation, in order to safeguard </a:t>
            </a:r>
            <a:r>
              <a:rPr lang="en-GB" sz="1400" dirty="0" smtClean="0"/>
              <a:t>his health </a:t>
            </a:r>
            <a:r>
              <a:rPr lang="en-GB" sz="1400" dirty="0"/>
              <a:t>and wellbeing, and to address expressed concerns from local </a:t>
            </a:r>
            <a:r>
              <a:rPr lang="en-GB" sz="1400" dirty="0" smtClean="0"/>
              <a:t>residents. </a:t>
            </a:r>
            <a:r>
              <a:rPr lang="en-GB" sz="1400" dirty="0"/>
              <a:t>No effective means of resolving the situation was found </a:t>
            </a:r>
            <a:r>
              <a:rPr lang="en-GB" sz="1400" dirty="0" smtClean="0"/>
              <a:t>before he </a:t>
            </a:r>
            <a:r>
              <a:rPr lang="en-GB" sz="1400" dirty="0"/>
              <a:t>died</a:t>
            </a:r>
            <a:r>
              <a:rPr lang="en-GB" sz="1400" dirty="0" smtClean="0"/>
              <a:t>.</a:t>
            </a:r>
          </a:p>
          <a:p>
            <a:r>
              <a:rPr lang="en-GB" sz="1400" dirty="0" smtClean="0"/>
              <a:t>When practitioners could not agree on whether he had capacity, they walked away, unable to reach a decision. </a:t>
            </a:r>
            <a:r>
              <a:rPr lang="en-GB" sz="1400" b="1" dirty="0" smtClean="0"/>
              <a:t>Those involved did not work together to agree the approach on mental capacity decision-making.</a:t>
            </a:r>
          </a:p>
          <a:p>
            <a:r>
              <a:rPr lang="en-GB" sz="1400" b="1" dirty="0" smtClean="0"/>
              <a:t>Referred adult safeguarding concerns did not lead to a section 42 enquiry. Local authority decision-making was not challenged. </a:t>
            </a:r>
          </a:p>
          <a:p>
            <a:r>
              <a:rPr lang="en-GB" sz="1400" b="1" dirty="0" smtClean="0"/>
              <a:t>No multi-agency, multi-disciplinary risk management meeting was convened.</a:t>
            </a:r>
            <a:endParaRPr lang="en-GB" sz="1400" b="1" dirty="0"/>
          </a:p>
        </p:txBody>
      </p:sp>
    </p:spTree>
    <p:extLst>
      <p:ext uri="{BB962C8B-B14F-4D97-AF65-F5344CB8AC3E}">
        <p14:creationId xmlns:p14="http://schemas.microsoft.com/office/powerpoint/2010/main" val="29222480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Kirklees SAB Adult N</a:t>
            </a:r>
            <a:r>
              <a:rPr lang="en-GB" dirty="0"/>
              <a:t> </a:t>
            </a:r>
            <a:r>
              <a:rPr lang="en-GB" dirty="0" smtClean="0"/>
              <a:t>(2022)</a:t>
            </a:r>
            <a:endParaRPr lang="en-GB" dirty="0"/>
          </a:p>
        </p:txBody>
      </p:sp>
      <p:sp>
        <p:nvSpPr>
          <p:cNvPr id="3" name="Content Placeholder 2"/>
          <p:cNvSpPr>
            <a:spLocks noGrp="1"/>
          </p:cNvSpPr>
          <p:nvPr>
            <p:ph idx="1"/>
          </p:nvPr>
        </p:nvSpPr>
        <p:spPr>
          <a:xfrm>
            <a:off x="685799" y="1700011"/>
            <a:ext cx="7994561" cy="4456090"/>
          </a:xfrm>
        </p:spPr>
        <p:txBody>
          <a:bodyPr>
            <a:noAutofit/>
          </a:bodyPr>
          <a:lstStyle/>
          <a:p>
            <a:r>
              <a:rPr lang="en-GB" sz="1800" dirty="0" smtClean="0"/>
              <a:t>Adult N died in his flat, aged 41. Cause </a:t>
            </a:r>
            <a:r>
              <a:rPr lang="en-GB" sz="1800" dirty="0"/>
              <a:t>of death </a:t>
            </a:r>
            <a:r>
              <a:rPr lang="en-GB" sz="1800" dirty="0" smtClean="0"/>
              <a:t>was acute fatty and chronic alcoholism.  Adult N had a history </a:t>
            </a:r>
            <a:r>
              <a:rPr lang="en-GB" sz="1800" dirty="0"/>
              <a:t>of homelessness, self-neglect and substance </a:t>
            </a:r>
            <a:r>
              <a:rPr lang="en-GB" sz="1800" dirty="0" smtClean="0"/>
              <a:t>(alcohol) abuse</a:t>
            </a:r>
            <a:r>
              <a:rPr lang="en-GB" sz="1800" dirty="0"/>
              <a:t>. </a:t>
            </a:r>
            <a:endParaRPr lang="en-GB" sz="1800" dirty="0" smtClean="0"/>
          </a:p>
          <a:p>
            <a:r>
              <a:rPr lang="en-GB" sz="1800" dirty="0"/>
              <a:t>During this time he had experienced periods of homelessness, living in a car, in woodland or occasionally hotels. </a:t>
            </a:r>
            <a:r>
              <a:rPr lang="en-GB" sz="1800" dirty="0" smtClean="0"/>
              <a:t>Often </a:t>
            </a:r>
            <a:r>
              <a:rPr lang="en-GB" sz="1800" dirty="0"/>
              <a:t>he was found living in insanitary conditions, self-neglecting, unresponsive and intoxicated. </a:t>
            </a:r>
          </a:p>
          <a:p>
            <a:r>
              <a:rPr lang="en-GB" sz="1800" dirty="0" smtClean="0"/>
              <a:t>There were assumptions about lifestyle choice and insufficient curiosity about the background.</a:t>
            </a:r>
          </a:p>
          <a:p>
            <a:r>
              <a:rPr lang="en-GB" sz="1800" b="1" dirty="0" smtClean="0"/>
              <a:t>There were no multi-agency risk management meetings despite a repeating pattern of attendances at A&amp;E and concerns expressed by paramedics and the </a:t>
            </a:r>
            <a:r>
              <a:rPr lang="en-GB" sz="1800" b="1" dirty="0" err="1" smtClean="0"/>
              <a:t>police.There</a:t>
            </a:r>
            <a:r>
              <a:rPr lang="en-GB" sz="1800" b="1" dirty="0" smtClean="0"/>
              <a:t> was no lead agency or key worker appointed.</a:t>
            </a:r>
          </a:p>
          <a:p>
            <a:r>
              <a:rPr lang="en-GB" sz="1800" b="1" dirty="0" smtClean="0"/>
              <a:t>Services did not work together, for example in-reach and outreach mental health and substance misuse agencies. There were few referrals of adult safeguarding concerns and no section 42 enquiry.</a:t>
            </a:r>
          </a:p>
        </p:txBody>
      </p:sp>
    </p:spTree>
    <p:extLst>
      <p:ext uri="{BB962C8B-B14F-4D97-AF65-F5344CB8AC3E}">
        <p14:creationId xmlns:p14="http://schemas.microsoft.com/office/powerpoint/2010/main" val="10808121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Evidence-Base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29462130"/>
              </p:ext>
            </p:extLst>
          </p:nvPr>
        </p:nvGraphicFramePr>
        <p:xfrm>
          <a:off x="685800" y="2120900"/>
          <a:ext cx="7772400" cy="4051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99913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rgbClr val="9C0001"/>
                </a:solidFill>
              </a:rPr>
              <a:t>Organisational </a:t>
            </a:r>
            <a:r>
              <a:rPr lang="en-GB" dirty="0" smtClean="0">
                <a:solidFill>
                  <a:srgbClr val="9C0001"/>
                </a:solidFill>
              </a:rPr>
              <a:t>environment – best practice</a:t>
            </a:r>
            <a:endParaRPr lang="en-GB" dirty="0">
              <a:solidFill>
                <a:srgbClr val="9C000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22016290"/>
              </p:ext>
            </p:extLst>
          </p:nvPr>
        </p:nvGraphicFramePr>
        <p:xfrm>
          <a:off x="2257424" y="1584101"/>
          <a:ext cx="6564603" cy="40826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9332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Returning to Human Stories</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Croydon SAB – Duncan. Working </a:t>
            </a:r>
            <a:r>
              <a:rPr lang="en-GB" dirty="0"/>
              <a:t>with people who self-neglect, who have longstanding challenges involving mental health, substance misuse and challenging behaviour, is itself </a:t>
            </a:r>
            <a:r>
              <a:rPr lang="en-GB" dirty="0" smtClean="0"/>
              <a:t>challenging. How </a:t>
            </a:r>
            <a:r>
              <a:rPr lang="en-GB" dirty="0"/>
              <a:t>well </a:t>
            </a:r>
            <a:r>
              <a:rPr lang="en-GB" b="1" dirty="0"/>
              <a:t>support</a:t>
            </a:r>
            <a:r>
              <a:rPr lang="en-GB" dirty="0"/>
              <a:t>ed are practitioners and operational managers for working with people who present a range of complex problems</a:t>
            </a:r>
            <a:r>
              <a:rPr lang="en-GB" dirty="0" smtClean="0"/>
              <a:t>?</a:t>
            </a:r>
          </a:p>
          <a:p>
            <a:r>
              <a:rPr lang="en-GB" dirty="0" smtClean="0"/>
              <a:t>Havering SAB Ms A – How supportive are we of practitioners who knew the person well and who have been profoundly affected by their death? (</a:t>
            </a:r>
            <a:r>
              <a:rPr lang="en-GB" b="1" dirty="0" smtClean="0"/>
              <a:t>staff support</a:t>
            </a:r>
            <a:r>
              <a:rPr lang="en-GB" dirty="0" smtClean="0"/>
              <a:t>)</a:t>
            </a:r>
          </a:p>
          <a:p>
            <a:r>
              <a:rPr lang="en-GB" dirty="0" smtClean="0"/>
              <a:t>Havering SAB Child/Adult Y and Child/Adult Q – shortage of placements for your people and young adults with complex needs and challenging behaviours (</a:t>
            </a:r>
            <a:r>
              <a:rPr lang="en-GB" b="1" dirty="0" smtClean="0"/>
              <a:t>commissioning</a:t>
            </a:r>
            <a:r>
              <a:rPr lang="en-GB" dirty="0" smtClean="0"/>
              <a:t>)</a:t>
            </a:r>
          </a:p>
          <a:p>
            <a:r>
              <a:rPr lang="en-GB" dirty="0" smtClean="0"/>
              <a:t>Haringey SAB Thematic Review – lack of familiarity with, and use of </a:t>
            </a:r>
            <a:r>
              <a:rPr lang="en-GB" b="1" dirty="0" smtClean="0"/>
              <a:t>self-neglect policies and procedures</a:t>
            </a:r>
            <a:endParaRPr lang="en-GB" b="1" dirty="0"/>
          </a:p>
        </p:txBody>
      </p:sp>
    </p:spTree>
    <p:extLst>
      <p:ext uri="{BB962C8B-B14F-4D97-AF65-F5344CB8AC3E}">
        <p14:creationId xmlns:p14="http://schemas.microsoft.com/office/powerpoint/2010/main" val="1716252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Isle of Wight SAB – Howard (2018)</a:t>
            </a: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t>Homeless single adult without local family support</a:t>
            </a:r>
          </a:p>
          <a:p>
            <a:r>
              <a:rPr lang="en-GB" dirty="0" smtClean="0"/>
              <a:t>Impact of adverse life events</a:t>
            </a:r>
          </a:p>
          <a:p>
            <a:r>
              <a:rPr lang="en-GB" dirty="0" smtClean="0"/>
              <a:t>Longstanding alcohol misuse and physical ill-health</a:t>
            </a:r>
          </a:p>
          <a:p>
            <a:r>
              <a:rPr lang="en-GB" dirty="0" smtClean="0"/>
              <a:t>Hospital and prison discharges to no fixed abode</a:t>
            </a:r>
          </a:p>
          <a:p>
            <a:r>
              <a:rPr lang="en-GB" dirty="0" smtClean="0"/>
              <a:t>Police and ambulance crews concerned about risks of financial and physical abuse, and his self-neglect</a:t>
            </a:r>
          </a:p>
          <a:p>
            <a:r>
              <a:rPr lang="en-GB" dirty="0" smtClean="0"/>
              <a:t>Refused housing as not regarded as in priority need</a:t>
            </a:r>
          </a:p>
          <a:p>
            <a:r>
              <a:rPr lang="en-GB" b="1" dirty="0" smtClean="0"/>
              <a:t>No wet hostel available – commissioning (shortage of providers, especially for complex cases)</a:t>
            </a:r>
          </a:p>
          <a:p>
            <a:r>
              <a:rPr lang="en-GB" dirty="0" smtClean="0"/>
              <a:t>Referrals to adult safeguarding do not prompt multi-agency meetings or investigation; no completed Care Act 2014 care and support assessment </a:t>
            </a:r>
          </a:p>
          <a:p>
            <a:r>
              <a:rPr lang="en-GB" dirty="0" smtClean="0"/>
              <a:t>No lead agency or key worker; no risk assessment or mitigation plan </a:t>
            </a:r>
            <a:endParaRPr lang="en-GB" dirty="0"/>
          </a:p>
        </p:txBody>
      </p:sp>
    </p:spTree>
    <p:extLst>
      <p:ext uri="{BB962C8B-B14F-4D97-AF65-F5344CB8AC3E}">
        <p14:creationId xmlns:p14="http://schemas.microsoft.com/office/powerpoint/2010/main" val="28200250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9C0001"/>
                </a:solidFill>
              </a:rPr>
              <a:t>SAB </a:t>
            </a:r>
            <a:r>
              <a:rPr lang="en-GB" dirty="0" smtClean="0">
                <a:solidFill>
                  <a:srgbClr val="9C0001"/>
                </a:solidFill>
              </a:rPr>
              <a:t>governance – best practice</a:t>
            </a:r>
            <a:endParaRPr lang="en-GB" dirty="0">
              <a:solidFill>
                <a:srgbClr val="9C000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57920529"/>
              </p:ext>
            </p:extLst>
          </p:nvPr>
        </p:nvGraphicFramePr>
        <p:xfrm>
          <a:off x="2257425" y="1532586"/>
          <a:ext cx="6628998" cy="3610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2029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Legal, policy and financial context</a:t>
            </a:r>
            <a:endParaRPr lang="en-GB" dirty="0"/>
          </a:p>
        </p:txBody>
      </p:sp>
      <p:sp>
        <p:nvSpPr>
          <p:cNvPr id="3" name="Content Placeholder 2"/>
          <p:cNvSpPr>
            <a:spLocks noGrp="1"/>
          </p:cNvSpPr>
          <p:nvPr>
            <p:ph idx="1"/>
          </p:nvPr>
        </p:nvSpPr>
        <p:spPr/>
        <p:txBody>
          <a:bodyPr/>
          <a:lstStyle/>
          <a:p>
            <a:r>
              <a:rPr lang="en-GB" dirty="0" smtClean="0"/>
              <a:t>Missing components in the legal rules</a:t>
            </a:r>
          </a:p>
          <a:p>
            <a:r>
              <a:rPr lang="en-GB" dirty="0" smtClean="0"/>
              <a:t>Ongoing impact of financial austerity</a:t>
            </a:r>
          </a:p>
          <a:p>
            <a:r>
              <a:rPr lang="en-GB" dirty="0" smtClean="0"/>
              <a:t>Government policies pulling against each other</a:t>
            </a:r>
          </a:p>
          <a:p>
            <a:endParaRPr lang="en-GB" dirty="0"/>
          </a:p>
        </p:txBody>
      </p:sp>
    </p:spTree>
    <p:extLst>
      <p:ext uri="{BB962C8B-B14F-4D97-AF65-F5344CB8AC3E}">
        <p14:creationId xmlns:p14="http://schemas.microsoft.com/office/powerpoint/2010/main" val="16503795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Being Knowledge-Informed</a:t>
            </a:r>
            <a:endParaRPr lang="en-GB" dirty="0"/>
          </a:p>
        </p:txBody>
      </p:sp>
      <p:sp>
        <p:nvSpPr>
          <p:cNvPr id="3" name="Content Placeholder 2"/>
          <p:cNvSpPr>
            <a:spLocks noGrp="1"/>
          </p:cNvSpPr>
          <p:nvPr>
            <p:ph idx="1"/>
          </p:nvPr>
        </p:nvSpPr>
        <p:spPr/>
        <p:txBody>
          <a:bodyPr>
            <a:normAutofit lnSpcReduction="10000"/>
          </a:bodyPr>
          <a:lstStyle/>
          <a:p>
            <a:r>
              <a:rPr lang="en-GB" sz="1400" dirty="0" err="1"/>
              <a:t>Braye</a:t>
            </a:r>
            <a:r>
              <a:rPr lang="en-GB" sz="1400" dirty="0"/>
              <a:t> S., Orr D. and Preston-Shoot M. (2011) </a:t>
            </a:r>
            <a:r>
              <a:rPr lang="en-GB" sz="1400" i="1" dirty="0"/>
              <a:t>Self-Neglect and Adult Safeguarding: Findings from Research</a:t>
            </a:r>
            <a:r>
              <a:rPr lang="en-GB" sz="1400" dirty="0"/>
              <a:t>. London: SCIE</a:t>
            </a:r>
            <a:r>
              <a:rPr lang="en-GB" sz="1400" dirty="0" smtClean="0"/>
              <a:t>.</a:t>
            </a:r>
          </a:p>
          <a:p>
            <a:r>
              <a:rPr lang="en-GB" sz="1400" dirty="0" err="1"/>
              <a:t>Braye</a:t>
            </a:r>
            <a:r>
              <a:rPr lang="en-GB" sz="1400" dirty="0"/>
              <a:t> S, Orr D. and Preston-Shoot M. (2013) </a:t>
            </a:r>
            <a:r>
              <a:rPr lang="en-GB" sz="1400" i="1" dirty="0"/>
              <a:t>A Scoping Study of Workforce Development for Self-Neglect</a:t>
            </a:r>
            <a:r>
              <a:rPr lang="en-GB" sz="1400" dirty="0"/>
              <a:t>. London: Skills for Care</a:t>
            </a:r>
            <a:r>
              <a:rPr lang="en-GB" sz="1400" dirty="0" smtClean="0"/>
              <a:t>.</a:t>
            </a:r>
          </a:p>
          <a:p>
            <a:r>
              <a:rPr lang="en-GB" sz="1400" dirty="0" err="1"/>
              <a:t>Braye</a:t>
            </a:r>
            <a:r>
              <a:rPr lang="en-GB" sz="1400" dirty="0"/>
              <a:t> S., Orr D. and Preston-Shoot M. (2014) </a:t>
            </a:r>
            <a:r>
              <a:rPr lang="en-GB" sz="1400" i="1" dirty="0"/>
              <a:t>Self-Neglect Policy and Practice: Building an Evidence Base for Adult Social Care</a:t>
            </a:r>
            <a:r>
              <a:rPr lang="en-GB" sz="1400" dirty="0"/>
              <a:t>. London: SCIE.</a:t>
            </a:r>
            <a:endParaRPr lang="en-GB" sz="1400" dirty="0" smtClean="0"/>
          </a:p>
          <a:p>
            <a:r>
              <a:rPr lang="en-GB" sz="1400" dirty="0" err="1" smtClean="0"/>
              <a:t>Braye</a:t>
            </a:r>
            <a:r>
              <a:rPr lang="en-GB" sz="1400" dirty="0"/>
              <a:t>, S., Preston-Shoot, M., Preston, O., Allen, K. and </a:t>
            </a:r>
            <a:r>
              <a:rPr lang="en-GB" sz="1400" dirty="0" err="1"/>
              <a:t>Spreadbury</a:t>
            </a:r>
            <a:r>
              <a:rPr lang="en-GB" sz="1400" dirty="0"/>
              <a:t>, K. (2020) </a:t>
            </a:r>
            <a:r>
              <a:rPr lang="en-GB" sz="1400" i="1" dirty="0"/>
              <a:t>Biennial Analysis of Safeguarding Adult Reviews April 2017-March 2019: Findings for sector-Led Improvement.</a:t>
            </a:r>
            <a:r>
              <a:rPr lang="en-GB" sz="1400" dirty="0"/>
              <a:t> (forthcoming</a:t>
            </a:r>
            <a:r>
              <a:rPr lang="en-GB" sz="1400" dirty="0" smtClean="0"/>
              <a:t>)</a:t>
            </a:r>
            <a:endParaRPr lang="en-GB" sz="1400" dirty="0"/>
          </a:p>
          <a:p>
            <a:r>
              <a:rPr lang="en-GB" sz="1400" dirty="0"/>
              <a:t>Preston-Shoot, M. (2019) ‘Self-Neglect and Safeguarding Adult Reviews: Towards a Model of Understanding Facilitators and Barriers to Best Practice.’ </a:t>
            </a:r>
            <a:r>
              <a:rPr lang="en-GB" sz="1400" i="1" dirty="0"/>
              <a:t>Journal of Adult Protection</a:t>
            </a:r>
            <a:r>
              <a:rPr lang="en-GB" sz="1400" dirty="0"/>
              <a:t>, 21 (4), 219-234</a:t>
            </a:r>
            <a:r>
              <a:rPr lang="en-GB" sz="1400" dirty="0" smtClean="0"/>
              <a:t>.</a:t>
            </a:r>
          </a:p>
          <a:p>
            <a:r>
              <a:rPr lang="en-GB" sz="1400" dirty="0"/>
              <a:t>Preston-Shoot, M. (2021) ‘On (not) learning from self-neglect safeguarding adult reviews’, </a:t>
            </a:r>
            <a:r>
              <a:rPr lang="en-GB" sz="1400" i="1" dirty="0"/>
              <a:t>Journal of Adult Protection</a:t>
            </a:r>
            <a:r>
              <a:rPr lang="en-GB" sz="1400" dirty="0"/>
              <a:t>, 23, 4, 206-224. </a:t>
            </a:r>
          </a:p>
          <a:p>
            <a:r>
              <a:rPr lang="en-GB" sz="1400" b="1" dirty="0"/>
              <a:t>Preston-Shoot, M., </a:t>
            </a:r>
            <a:r>
              <a:rPr lang="en-GB" sz="1400" b="1" dirty="0" err="1"/>
              <a:t>O’Donoghue</a:t>
            </a:r>
            <a:r>
              <a:rPr lang="en-GB" sz="1400" b="1" dirty="0"/>
              <a:t>, F. and Binding, J. (2022) ‘Hope springs: further learning on self-neglect from safeguarding adult reviews and practice.’ </a:t>
            </a:r>
            <a:r>
              <a:rPr lang="en-GB" sz="1400" b="1" i="1" dirty="0"/>
              <a:t>Journal of Adult Protection</a:t>
            </a:r>
            <a:r>
              <a:rPr lang="en-GB" sz="1400" b="1" dirty="0"/>
              <a:t>, 24 (3/4), 161-178</a:t>
            </a:r>
            <a:r>
              <a:rPr lang="en-GB" sz="1400" b="1" dirty="0" smtClean="0"/>
              <a:t>.</a:t>
            </a:r>
            <a:endParaRPr lang="en-GB" sz="1400" dirty="0"/>
          </a:p>
        </p:txBody>
      </p:sp>
    </p:spTree>
    <p:extLst>
      <p:ext uri="{BB962C8B-B14F-4D97-AF65-F5344CB8AC3E}">
        <p14:creationId xmlns:p14="http://schemas.microsoft.com/office/powerpoint/2010/main" val="24926212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Professor Michael Preston-Shoot</a:t>
            </a:r>
            <a:endParaRPr lang="en-GB" dirty="0"/>
          </a:p>
        </p:txBody>
      </p:sp>
      <p:sp>
        <p:nvSpPr>
          <p:cNvPr id="3" name="Content Placeholder 2"/>
          <p:cNvSpPr>
            <a:spLocks noGrp="1"/>
          </p:cNvSpPr>
          <p:nvPr>
            <p:ph sz="half" idx="1"/>
          </p:nvPr>
        </p:nvSpPr>
        <p:spPr/>
        <p:txBody>
          <a:bodyPr/>
          <a:lstStyle/>
          <a:p>
            <a:r>
              <a:rPr lang="en-GB" dirty="0" smtClean="0"/>
              <a:t>Independent Chair, Greenwich Safeguarding Adults Board</a:t>
            </a:r>
          </a:p>
          <a:p>
            <a:r>
              <a:rPr lang="en-GB" dirty="0" smtClean="0"/>
              <a:t>Independent Chair, Lewisham Safeguarding Adults Board</a:t>
            </a:r>
          </a:p>
          <a:p>
            <a:r>
              <a:rPr lang="en-GB" dirty="0" smtClean="0"/>
              <a:t>Independent Chair, Somerset Safeguarding Adults Board</a:t>
            </a:r>
          </a:p>
          <a:p>
            <a:r>
              <a:rPr lang="en-GB" dirty="0" smtClean="0"/>
              <a:t>Joint Convenor, National Network SAB Chairs</a:t>
            </a:r>
            <a:endParaRPr lang="en-GB" dirty="0"/>
          </a:p>
        </p:txBody>
      </p:sp>
      <p:sp>
        <p:nvSpPr>
          <p:cNvPr id="4" name="Content Placeholder 3"/>
          <p:cNvSpPr>
            <a:spLocks noGrp="1"/>
          </p:cNvSpPr>
          <p:nvPr>
            <p:ph sz="half" idx="2"/>
          </p:nvPr>
        </p:nvSpPr>
        <p:spPr/>
        <p:txBody>
          <a:bodyPr/>
          <a:lstStyle/>
          <a:p>
            <a:r>
              <a:rPr lang="en-GB" dirty="0"/>
              <a:t>Adult Safeguarding Consultant</a:t>
            </a:r>
          </a:p>
          <a:p>
            <a:r>
              <a:rPr lang="en-GB" dirty="0"/>
              <a:t>SAR author</a:t>
            </a:r>
          </a:p>
          <a:p>
            <a:pPr marL="0" indent="0">
              <a:buNone/>
            </a:pPr>
            <a:endParaRPr lang="en-GB" dirty="0" smtClean="0"/>
          </a:p>
          <a:p>
            <a:endParaRPr lang="en-GB" dirty="0"/>
          </a:p>
          <a:p>
            <a:r>
              <a:rPr lang="en-GB" dirty="0" smtClean="0"/>
              <a:t>michael.preston-shoot@beds.ac.uk</a:t>
            </a:r>
            <a:endParaRPr lang="en-GB" dirty="0"/>
          </a:p>
        </p:txBody>
      </p:sp>
    </p:spTree>
    <p:extLst>
      <p:ext uri="{BB962C8B-B14F-4D97-AF65-F5344CB8AC3E}">
        <p14:creationId xmlns:p14="http://schemas.microsoft.com/office/powerpoint/2010/main" val="2116012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What people with lived experience say about working with them</a:t>
            </a:r>
            <a:endParaRPr lang="en-GB" sz="3200" dirty="0"/>
          </a:p>
        </p:txBody>
      </p:sp>
      <p:sp>
        <p:nvSpPr>
          <p:cNvPr id="3" name="Content Placeholder 2"/>
          <p:cNvSpPr>
            <a:spLocks noGrp="1"/>
          </p:cNvSpPr>
          <p:nvPr>
            <p:ph idx="1"/>
          </p:nvPr>
        </p:nvSpPr>
        <p:spPr/>
        <p:txBody>
          <a:bodyPr>
            <a:normAutofit fontScale="92500" lnSpcReduction="20000"/>
          </a:bodyPr>
          <a:lstStyle/>
          <a:p>
            <a:r>
              <a:rPr lang="en-GB" sz="1600" i="1" dirty="0"/>
              <a:t>Engagement</a:t>
            </a:r>
            <a:r>
              <a:rPr lang="en-GB" sz="1600" dirty="0"/>
              <a:t> – recognise that people may be wary of professionals and services, possibly due to past experiences of institutions and the care system; appreciate that individuals may feel alone, fearful, helpless, confused, excluded, suicidal and depressed, unable to see a way out</a:t>
            </a:r>
            <a:r>
              <a:rPr lang="en-GB" sz="1600" dirty="0" smtClean="0"/>
              <a:t>.</a:t>
            </a:r>
            <a:endParaRPr lang="en-GB" sz="1600" dirty="0"/>
          </a:p>
          <a:p>
            <a:r>
              <a:rPr lang="en-GB" sz="1600" i="1" dirty="0"/>
              <a:t>Professional curiosity</a:t>
            </a:r>
            <a:r>
              <a:rPr lang="en-GB" sz="1600" dirty="0"/>
              <a:t> – “I was not asked ‘why?’” There is always more to know. Experiences (traumas) had a “lasting effect on me.” “Appreciate the beginning of the journey</a:t>
            </a:r>
            <a:r>
              <a:rPr lang="en-GB" sz="1600" dirty="0" smtClean="0"/>
              <a:t>.”</a:t>
            </a:r>
          </a:p>
          <a:p>
            <a:r>
              <a:rPr lang="en-GB" sz="1600" i="1" dirty="0"/>
              <a:t>Partnership</a:t>
            </a:r>
            <a:r>
              <a:rPr lang="en-GB" sz="1600" dirty="0"/>
              <a:t> – “work </a:t>
            </a:r>
            <a:r>
              <a:rPr lang="en-GB" sz="1600" u="sng" dirty="0"/>
              <a:t>with</a:t>
            </a:r>
            <a:r>
              <a:rPr lang="en-GB" sz="1600" dirty="0"/>
              <a:t> me, involve me, and support me.” “Keep in touch so that we know what is going on.” Help with form filling, bank accounts and other practicalities</a:t>
            </a:r>
            <a:r>
              <a:rPr lang="en-GB" sz="1600" dirty="0" smtClean="0"/>
              <a:t>.</a:t>
            </a:r>
          </a:p>
          <a:p>
            <a:r>
              <a:rPr lang="en-GB" sz="1600" i="1" dirty="0"/>
              <a:t>Person-centred</a:t>
            </a:r>
            <a:r>
              <a:rPr lang="en-GB" sz="1600" dirty="0"/>
              <a:t> – see the person and, where necessary, adapt our approach; “people did not see beyond the sleeping bag”; challenge misconceptions of people who are </a:t>
            </a:r>
            <a:r>
              <a:rPr lang="en-GB" sz="1600" dirty="0" smtClean="0"/>
              <a:t>self-neglect </a:t>
            </a:r>
            <a:r>
              <a:rPr lang="en-GB" sz="1600" dirty="0"/>
              <a:t>and any evidence of assumptions (unconscious bias) that someone may be undeserving; there are multiple reasons behind why a person </a:t>
            </a:r>
            <a:r>
              <a:rPr lang="en-GB" sz="1600" dirty="0" smtClean="0"/>
              <a:t>may self-neglect and/or become homeless.</a:t>
            </a:r>
          </a:p>
          <a:p>
            <a:r>
              <a:rPr lang="en-GB" sz="1600" i="1" dirty="0"/>
              <a:t>Assessment</a:t>
            </a:r>
            <a:r>
              <a:rPr lang="en-GB" sz="1600" dirty="0"/>
              <a:t> – what does this individual need? Do not assume or stereotype</a:t>
            </a:r>
            <a:r>
              <a:rPr lang="en-GB" sz="1600" dirty="0" smtClean="0"/>
              <a:t>.</a:t>
            </a:r>
          </a:p>
          <a:p>
            <a:r>
              <a:rPr lang="en-GB" sz="1600" i="1" dirty="0"/>
              <a:t>Language</a:t>
            </a:r>
            <a:r>
              <a:rPr lang="en-GB" sz="1600" dirty="0"/>
              <a:t> – be careful and respectful about the language we use; words and phrases can betray assumptions. For example, who is not engaging? What does substance misuse imply?</a:t>
            </a:r>
          </a:p>
        </p:txBody>
      </p:sp>
    </p:spTree>
    <p:extLst>
      <p:ext uri="{BB962C8B-B14F-4D97-AF65-F5344CB8AC3E}">
        <p14:creationId xmlns:p14="http://schemas.microsoft.com/office/powerpoint/2010/main" val="25677456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from the voices of lived experience</a:t>
            </a:r>
            <a:endParaRPr lang="en-GB" dirty="0"/>
          </a:p>
        </p:txBody>
      </p:sp>
      <p:sp>
        <p:nvSpPr>
          <p:cNvPr id="3" name="Content Placeholder 2"/>
          <p:cNvSpPr>
            <a:spLocks noGrp="1"/>
          </p:cNvSpPr>
          <p:nvPr>
            <p:ph idx="1"/>
          </p:nvPr>
        </p:nvSpPr>
        <p:spPr/>
        <p:txBody>
          <a:bodyPr>
            <a:normAutofit/>
          </a:bodyPr>
          <a:lstStyle/>
          <a:p>
            <a:r>
              <a:rPr lang="en-GB" sz="1800" dirty="0" smtClean="0"/>
              <a:t>Seeing the whole person in their situation</a:t>
            </a:r>
          </a:p>
          <a:p>
            <a:r>
              <a:rPr lang="en-GB" sz="1800" dirty="0" smtClean="0"/>
              <a:t>A trauma-informed, whole system response to the person in context</a:t>
            </a:r>
          </a:p>
          <a:p>
            <a:r>
              <a:rPr lang="en-GB" sz="1800" dirty="0" smtClean="0"/>
              <a:t>Being careful and care-</a:t>
            </a:r>
            <a:r>
              <a:rPr lang="en-GB" sz="1800" dirty="0" err="1" smtClean="0"/>
              <a:t>ful</a:t>
            </a:r>
            <a:r>
              <a:rPr lang="en-GB" sz="1800" dirty="0" smtClean="0"/>
              <a:t> when thinking about removing a coping strategy</a:t>
            </a:r>
          </a:p>
          <a:p>
            <a:r>
              <a:rPr lang="en-GB" sz="1800" dirty="0"/>
              <a:t>In the context of people’s experiences of multiple exclusion homelessness, the notion of lifestyle choice is </a:t>
            </a:r>
            <a:r>
              <a:rPr lang="en-GB" sz="1800" dirty="0" smtClean="0"/>
              <a:t>erroneous</a:t>
            </a:r>
          </a:p>
          <a:p>
            <a:r>
              <a:rPr lang="en-GB" sz="1800" dirty="0" smtClean="0"/>
              <a:t>Tackling symptoms is less effective than addressing causes.</a:t>
            </a:r>
          </a:p>
          <a:p>
            <a:pPr lvl="1"/>
            <a:r>
              <a:rPr lang="en-GB" sz="1800" dirty="0" smtClean="0"/>
              <a:t>Attempting to change someone’s behaviour without understanding its survival function will prove unsuccessful.  The presenting problem is a way of coping, however dysfunctional it may appear. Put another way, individuals experiencing </a:t>
            </a:r>
            <a:r>
              <a:rPr lang="en-GB" dirty="0" smtClean="0"/>
              <a:t>self-neglect </a:t>
            </a:r>
            <a:r>
              <a:rPr lang="en-GB" sz="1800" dirty="0" smtClean="0"/>
              <a:t>are in a “life threatening double bind, driven addictively to avoid suffering through ways that only deepen their suffering.”</a:t>
            </a:r>
            <a:endParaRPr lang="en-GB" sz="1800" dirty="0"/>
          </a:p>
        </p:txBody>
      </p:sp>
    </p:spTree>
    <p:extLst>
      <p:ext uri="{BB962C8B-B14F-4D97-AF65-F5344CB8AC3E}">
        <p14:creationId xmlns:p14="http://schemas.microsoft.com/office/powerpoint/2010/main" val="553811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National SAR Analysis Findings on self-neglect (45% of SARs)</a:t>
            </a:r>
            <a:endParaRPr lang="en-GB" dirty="0"/>
          </a:p>
        </p:txBody>
      </p:sp>
      <p:graphicFrame>
        <p:nvGraphicFramePr>
          <p:cNvPr id="4" name="Content Placeholder 3"/>
          <p:cNvGraphicFramePr>
            <a:graphicFrameLocks noGrp="1"/>
          </p:cNvGraphicFramePr>
          <p:nvPr>
            <p:ph idx="1"/>
            <p:extLst/>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6860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352550"/>
            <a:ext cx="6172200" cy="742950"/>
          </a:xfrm>
        </p:spPr>
        <p:txBody>
          <a:bodyPr>
            <a:normAutofit/>
          </a:bodyPr>
          <a:lstStyle/>
          <a:p>
            <a:r>
              <a:rPr lang="en-GB" sz="2000" dirty="0">
                <a:solidFill>
                  <a:srgbClr val="9C0001"/>
                </a:solidFill>
              </a:rPr>
              <a:t>A safe system has alignment of checks and balances between the different layers of the system</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13732849"/>
              </p:ext>
            </p:extLst>
          </p:nvPr>
        </p:nvGraphicFramePr>
        <p:xfrm>
          <a:off x="1423801" y="2095499"/>
          <a:ext cx="6419850" cy="42280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Straight Arrow Connector 4"/>
          <p:cNvCxnSpPr/>
          <p:nvPr/>
        </p:nvCxnSpPr>
        <p:spPr>
          <a:xfrm flipH="1" flipV="1">
            <a:off x="3534833" y="3058584"/>
            <a:ext cx="1047750" cy="1661584"/>
          </a:xfrm>
          <a:prstGeom prst="straightConnector1">
            <a:avLst/>
          </a:prstGeom>
          <a:ln>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flipV="1">
            <a:off x="4878918" y="3058584"/>
            <a:ext cx="899584" cy="1661583"/>
          </a:xfrm>
          <a:prstGeom prst="straightConnector1">
            <a:avLst/>
          </a:prstGeom>
          <a:ln>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1596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9C0001"/>
                </a:solidFill>
              </a:rPr>
              <a:t>Direct </a:t>
            </a:r>
            <a:r>
              <a:rPr lang="en-GB" dirty="0" smtClean="0">
                <a:solidFill>
                  <a:srgbClr val="9C0001"/>
                </a:solidFill>
              </a:rPr>
              <a:t>practice – best practice</a:t>
            </a:r>
            <a:endParaRPr lang="en-GB" dirty="0">
              <a:solidFill>
                <a:srgbClr val="9C000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98675330"/>
              </p:ext>
            </p:extLst>
          </p:nvPr>
        </p:nvGraphicFramePr>
        <p:xfrm>
          <a:off x="2257425" y="2400300"/>
          <a:ext cx="4629150" cy="274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6954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235975"/>
            <a:ext cx="5715000" cy="726744"/>
          </a:xfrm>
        </p:spPr>
        <p:txBody>
          <a:bodyPr>
            <a:normAutofit fontScale="90000"/>
          </a:bodyPr>
          <a:lstStyle/>
          <a:p>
            <a:r>
              <a:rPr lang="en-GB" dirty="0" smtClean="0"/>
              <a:t>Salford SAB: SAR Eric (self-neglect)</a:t>
            </a:r>
            <a:endParaRPr lang="en-GB" dirty="0"/>
          </a:p>
        </p:txBody>
      </p:sp>
      <p:sp>
        <p:nvSpPr>
          <p:cNvPr id="3" name="Content Placeholder 2"/>
          <p:cNvSpPr>
            <a:spLocks noGrp="1"/>
          </p:cNvSpPr>
          <p:nvPr>
            <p:ph idx="1"/>
          </p:nvPr>
        </p:nvSpPr>
        <p:spPr>
          <a:xfrm>
            <a:off x="1485900" y="2935122"/>
            <a:ext cx="5715000" cy="3065628"/>
          </a:xfrm>
        </p:spPr>
        <p:txBody>
          <a:bodyPr>
            <a:normAutofit fontScale="85000" lnSpcReduction="20000"/>
          </a:bodyPr>
          <a:lstStyle/>
          <a:p>
            <a:r>
              <a:rPr lang="en-US" dirty="0" smtClean="0"/>
              <a:t>Eric, </a:t>
            </a:r>
            <a:r>
              <a:rPr lang="en-US" dirty="0"/>
              <a:t>aged </a:t>
            </a:r>
            <a:r>
              <a:rPr lang="en-US" dirty="0" smtClean="0"/>
              <a:t>81, died in </a:t>
            </a:r>
            <a:r>
              <a:rPr lang="en-US" dirty="0"/>
              <a:t>h</a:t>
            </a:r>
            <a:r>
              <a:rPr lang="en-US" dirty="0" smtClean="0"/>
              <a:t>ospital </a:t>
            </a:r>
            <a:r>
              <a:rPr lang="en-US" dirty="0"/>
              <a:t>i</a:t>
            </a:r>
            <a:r>
              <a:rPr lang="en-US" dirty="0" smtClean="0"/>
              <a:t>n October 2019. </a:t>
            </a:r>
            <a:r>
              <a:rPr lang="en-GB" dirty="0" smtClean="0"/>
              <a:t>Since mid-September he had consistently refused food, water, personal care and treatment </a:t>
            </a:r>
            <a:endParaRPr lang="en-GB" dirty="0"/>
          </a:p>
          <a:p>
            <a:r>
              <a:rPr lang="en-US" dirty="0" smtClean="0"/>
              <a:t>Coroner ruled that the medical cause of death was starvation and noted that Eric lacked mental capacity over a period of time but this was not picked up. </a:t>
            </a:r>
            <a:endParaRPr lang="en-US" dirty="0"/>
          </a:p>
          <a:p>
            <a:r>
              <a:rPr lang="en-GB" dirty="0"/>
              <a:t>Three years previously Eric had experienced a period of depression, anxiety and weight loss</a:t>
            </a:r>
            <a:r>
              <a:rPr lang="en-GB" dirty="0" smtClean="0"/>
              <a:t>.</a:t>
            </a:r>
            <a:r>
              <a:rPr lang="en-GB" dirty="0"/>
              <a:t> More recently in August 2019 he had refused to eat and drink, and to take prescribed medication</a:t>
            </a:r>
            <a:r>
              <a:rPr lang="en-GB" dirty="0" smtClean="0"/>
              <a:t>.</a:t>
            </a:r>
          </a:p>
          <a:p>
            <a:r>
              <a:rPr lang="en-GB" dirty="0" smtClean="0"/>
              <a:t>His wife and daughter have described Eric as happy but </a:t>
            </a:r>
            <a:r>
              <a:rPr lang="en-GB" dirty="0"/>
              <a:t>a private family </a:t>
            </a:r>
            <a:r>
              <a:rPr lang="en-GB" dirty="0" smtClean="0"/>
              <a:t>man. He perhaps struggled with getting older. </a:t>
            </a:r>
            <a:r>
              <a:rPr lang="en-GB" b="1" dirty="0" smtClean="0"/>
              <a:t>Was sufficient curiosity expressed?</a:t>
            </a:r>
            <a:endParaRPr lang="en-US" b="1" dirty="0"/>
          </a:p>
          <a:p>
            <a:pPr lvl="1"/>
            <a:endParaRPr lang="en-US" dirty="0"/>
          </a:p>
        </p:txBody>
      </p:sp>
    </p:spTree>
    <p:extLst>
      <p:ext uri="{BB962C8B-B14F-4D97-AF65-F5344CB8AC3E}">
        <p14:creationId xmlns:p14="http://schemas.microsoft.com/office/powerpoint/2010/main" val="34667015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SAR Eric: Conclusions</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The influence of the lens through which cases are viewed</a:t>
            </a:r>
          </a:p>
          <a:p>
            <a:r>
              <a:rPr lang="en-GB" b="1" dirty="0" smtClean="0"/>
              <a:t>The case raises the dilemma of autonomy versus a duty of care, and the challenge of differentiating between decisional and executive capacity, and of assessing (fluctuating) capacity when the person does not easily engage</a:t>
            </a:r>
            <a:endParaRPr lang="en-GB" b="1" dirty="0"/>
          </a:p>
          <a:p>
            <a:r>
              <a:rPr lang="en-GB" b="1" dirty="0" smtClean="0"/>
              <a:t>Consider legal options explicitly throughout management of high risk cases</a:t>
            </a:r>
          </a:p>
          <a:p>
            <a:r>
              <a:rPr lang="en-GB" dirty="0" smtClean="0"/>
              <a:t>Develop a culture where escalation and challenge is seen as central to best practice</a:t>
            </a:r>
          </a:p>
          <a:p>
            <a:r>
              <a:rPr lang="en-GB" dirty="0" smtClean="0"/>
              <a:t>Insufficient familiarity and/or use of self-neglect policy</a:t>
            </a:r>
          </a:p>
          <a:p>
            <a:r>
              <a:rPr lang="en-GB" dirty="0" smtClean="0"/>
              <a:t>Insufficient use of whole system meetings</a:t>
            </a:r>
          </a:p>
          <a:p>
            <a:r>
              <a:rPr lang="en-GB" b="1" dirty="0" smtClean="0"/>
              <a:t>Take time to ensure care-givers understand the support that can be offered and acknowledge the stress and anxiety they carry</a:t>
            </a:r>
          </a:p>
          <a:p>
            <a:r>
              <a:rPr lang="en-GB" dirty="0" smtClean="0"/>
              <a:t>Debrief staff and offer support when cases of high risk result in a person’s death</a:t>
            </a:r>
          </a:p>
          <a:p>
            <a:endParaRPr lang="en-GB" dirty="0" smtClean="0"/>
          </a:p>
          <a:p>
            <a:endParaRPr lang="en-GB" dirty="0" smtClean="0"/>
          </a:p>
          <a:p>
            <a:endParaRPr lang="en-GB" dirty="0"/>
          </a:p>
        </p:txBody>
      </p:sp>
    </p:spTree>
    <p:extLst>
      <p:ext uri="{BB962C8B-B14F-4D97-AF65-F5344CB8AC3E}">
        <p14:creationId xmlns:p14="http://schemas.microsoft.com/office/powerpoint/2010/main" val="982988940"/>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4FF37C422F1047B8EDFE72FBF80BD6" ma:contentTypeVersion="7" ma:contentTypeDescription="Create a new document." ma:contentTypeScope="" ma:versionID="4f9c13142844b941d746162766e9a6ba">
  <xsd:schema xmlns:xsd="http://www.w3.org/2001/XMLSchema" xmlns:xs="http://www.w3.org/2001/XMLSchema" xmlns:p="http://schemas.microsoft.com/office/2006/metadata/properties" xmlns:ns3="01c5bdc7-7c0d-4af7-a25d-c53c27b190fc" xmlns:ns4="b3c51396-4777-47e7-b327-9a22392a96d4" targetNamespace="http://schemas.microsoft.com/office/2006/metadata/properties" ma:root="true" ma:fieldsID="1ccdf946dcd276232a829335328d640c" ns3:_="" ns4:_="">
    <xsd:import namespace="01c5bdc7-7c0d-4af7-a25d-c53c27b190fc"/>
    <xsd:import namespace="b3c51396-4777-47e7-b327-9a22392a96d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c5bdc7-7c0d-4af7-a25d-c53c27b190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3c51396-4777-47e7-b327-9a22392a96d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50331F2-BA8D-4515-9F9C-F8C33313BD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c5bdc7-7c0d-4af7-a25d-c53c27b190fc"/>
    <ds:schemaRef ds:uri="b3c51396-4777-47e7-b327-9a22392a96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7719F6-55A1-4CA3-B031-345987553E28}">
  <ds:schemaRefs>
    <ds:schemaRef ds:uri="http://schemas.microsoft.com/sharepoint/v3/contenttype/forms"/>
  </ds:schemaRefs>
</ds:datastoreItem>
</file>

<file path=customXml/itemProps3.xml><?xml version="1.0" encoding="utf-8"?>
<ds:datastoreItem xmlns:ds="http://schemas.openxmlformats.org/officeDocument/2006/customXml" ds:itemID="{945E8B83-56E6-4CFC-8218-4368FCE1CEFC}">
  <ds:schemaRefs>
    <ds:schemaRef ds:uri="http://purl.org/dc/terms/"/>
    <ds:schemaRef ds:uri="http://schemas.openxmlformats.org/package/2006/metadata/core-properties"/>
    <ds:schemaRef ds:uri="http://schemas.microsoft.com/office/2006/documentManagement/types"/>
    <ds:schemaRef ds:uri="http://purl.org/dc/dcmitype/"/>
    <ds:schemaRef ds:uri="01c5bdc7-7c0d-4af7-a25d-c53c27b190fc"/>
    <ds:schemaRef ds:uri="http://purl.org/dc/elements/1.1/"/>
    <ds:schemaRef ds:uri="http://schemas.microsoft.com/office/2006/metadata/properties"/>
    <ds:schemaRef ds:uri="b3c51396-4777-47e7-b327-9a22392a96d4"/>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2_Custom Design</Template>
  <TotalTime>60783</TotalTime>
  <Words>2937</Words>
  <Application>Microsoft Office PowerPoint</Application>
  <PresentationFormat>On-screen Show (4:3)</PresentationFormat>
  <Paragraphs>180</Paragraphs>
  <Slides>26</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26</vt:i4>
      </vt:variant>
    </vt:vector>
  </HeadingPairs>
  <TitlesOfParts>
    <vt:vector size="35" baseType="lpstr">
      <vt:lpstr>ＭＳ Ｐゴシック</vt:lpstr>
      <vt:lpstr>Arial</vt:lpstr>
      <vt:lpstr>Calibri</vt:lpstr>
      <vt:lpstr>Rockwell</vt:lpstr>
      <vt:lpstr>Rockwell Condensed</vt:lpstr>
      <vt:lpstr>Times New Roman</vt:lpstr>
      <vt:lpstr>Wingdings</vt:lpstr>
      <vt:lpstr>2_Custom Design</vt:lpstr>
      <vt:lpstr>Wood Type</vt:lpstr>
      <vt:lpstr>self-neglect: what works?</vt:lpstr>
      <vt:lpstr>The Evidence-Base</vt:lpstr>
      <vt:lpstr>What people with lived experience say about working with them</vt:lpstr>
      <vt:lpstr>Learning from the voices of lived experience</vt:lpstr>
      <vt:lpstr>National SAR Analysis Findings on self-neglect (45% of SARs)</vt:lpstr>
      <vt:lpstr>A safe system has alignment of checks and balances between the different layers of the system</vt:lpstr>
      <vt:lpstr>Direct practice – best practice</vt:lpstr>
      <vt:lpstr>Salford SAB: SAR Eric (self-neglect)</vt:lpstr>
      <vt:lpstr>SAR Eric: Conclusions</vt:lpstr>
      <vt:lpstr>Duncan – Croydon SAB</vt:lpstr>
      <vt:lpstr>Duncan – amongst the findings were</vt:lpstr>
      <vt:lpstr>Havering SAB – Child/Adult Y and Child/Adult Q</vt:lpstr>
      <vt:lpstr>Haringey SAB – Thematic Review Homelessness</vt:lpstr>
      <vt:lpstr> National guidance (NICE 2018) and Case Law on Executive Functioning </vt:lpstr>
      <vt:lpstr>Signposts to best practice</vt:lpstr>
      <vt:lpstr>Inter-organisational environment – best practice</vt:lpstr>
      <vt:lpstr>Returning to human stories</vt:lpstr>
      <vt:lpstr>MS: City of London &amp; Hackney SAB (2021)</vt:lpstr>
      <vt:lpstr>Kirklees SAB Adult N (2022)</vt:lpstr>
      <vt:lpstr>Organisational environment – best practice</vt:lpstr>
      <vt:lpstr>Returning to Human Stories</vt:lpstr>
      <vt:lpstr>Isle of Wight SAB – Howard (2018)</vt:lpstr>
      <vt:lpstr>SAB governance – best practice</vt:lpstr>
      <vt:lpstr>Legal, policy and financial context</vt:lpstr>
      <vt:lpstr>Being Knowledge-Informed</vt:lpstr>
      <vt:lpstr>Professor Michael Preston-Shoot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User</cp:lastModifiedBy>
  <cp:revision>62</cp:revision>
  <dcterms:created xsi:type="dcterms:W3CDTF">2019-01-07T08:25:00Z</dcterms:created>
  <dcterms:modified xsi:type="dcterms:W3CDTF">2023-06-12T17:16:56Z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0x0101003F4FF37C422F1047B8EDFE72FBF80BD6</vt:lpwstr>
  </property>
</Properties>
</file>